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Barlow" panose="00000500000000000000" pitchFamily="2" charset="0"/>
      <p:regular r:id="rId13"/>
      <p:bold r:id="rId14"/>
    </p:embeddedFont>
  </p:embeddedFontLst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453505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6" y="1368893"/>
            <a:ext cx="8023485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000" b="1" dirty="0">
                <a:solidFill>
                  <a:srgbClr val="F0FCFF"/>
                </a:solidFill>
                <a:latin typeface="Barlow" panose="00000500000000000000" pitchFamily="2" charset="0"/>
                <a:ea typeface="Spline Sans Bold" pitchFamily="34" charset="-122"/>
                <a:cs typeface="Spline Sans Bold" pitchFamily="34" charset="-120"/>
              </a:rPr>
              <a:t>Análisis de Telemarketing Bancario</a:t>
            </a:r>
            <a:endParaRPr lang="en-US" sz="4000" dirty="0">
              <a:latin typeface="Barlow" panose="00000500000000000000" pitchFamily="2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339287" y="3083817"/>
            <a:ext cx="7415927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anose="00000500000000000000" pitchFamily="2" charset="0"/>
                <a:ea typeface="Barlow" pitchFamily="34" charset="-122"/>
                <a:cs typeface="Barlow" pitchFamily="34" charset="-120"/>
              </a:rPr>
              <a:t>Estudio sobre la efectividad de las campañas de telemarketing de un banco, analizando el perfil de clientes con mayor probabilidad de conversión y evaluando la estrategia actual.</a:t>
            </a:r>
            <a:endParaRPr lang="en-US" sz="1900" dirty="0">
              <a:latin typeface="Barlow" panose="00000500000000000000" pitchFamily="2" charset="0"/>
            </a:endParaRPr>
          </a:p>
        </p:txBody>
      </p:sp>
      <p:sp>
        <p:nvSpPr>
          <p:cNvPr id="7" name="Text 0">
            <a:extLst>
              <a:ext uri="{FF2B5EF4-FFF2-40B4-BE49-F238E27FC236}">
                <a16:creationId xmlns:a16="http://schemas.microsoft.com/office/drawing/2014/main" id="{972E89D7-2F74-8E99-D2D5-8EA2DF93057C}"/>
              </a:ext>
            </a:extLst>
          </p:cNvPr>
          <p:cNvSpPr/>
          <p:nvPr/>
        </p:nvSpPr>
        <p:spPr>
          <a:xfrm>
            <a:off x="6350436" y="5145783"/>
            <a:ext cx="7415927" cy="9542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400"/>
              </a:lnSpc>
              <a:buNone/>
            </a:pPr>
            <a:r>
              <a:rPr lang="en-US" sz="2400" b="1" dirty="0">
                <a:solidFill>
                  <a:srgbClr val="F0FCFF"/>
                </a:solidFill>
                <a:latin typeface="Barlow" panose="00000500000000000000" pitchFamily="2" charset="0"/>
                <a:ea typeface="Spline Sans Bold" pitchFamily="34" charset="-122"/>
                <a:cs typeface="Spline Sans Bold" pitchFamily="34" charset="-120"/>
              </a:rPr>
              <a:t>Teresa </a:t>
            </a:r>
            <a:r>
              <a:rPr lang="en-US" sz="2400" b="1" dirty="0" err="1">
                <a:solidFill>
                  <a:srgbClr val="F0FCFF"/>
                </a:solidFill>
                <a:latin typeface="Barlow" panose="00000500000000000000" pitchFamily="2" charset="0"/>
                <a:ea typeface="Spline Sans Bold" pitchFamily="34" charset="-122"/>
                <a:cs typeface="Spline Sans Bold" pitchFamily="34" charset="-120"/>
              </a:rPr>
              <a:t>Ibañez</a:t>
            </a:r>
            <a:r>
              <a:rPr lang="en-US" sz="2400" b="1" dirty="0">
                <a:solidFill>
                  <a:srgbClr val="F0FCFF"/>
                </a:solidFill>
                <a:latin typeface="Barlow" panose="00000500000000000000" pitchFamily="2" charset="0"/>
                <a:ea typeface="Spline Sans Bold" pitchFamily="34" charset="-122"/>
                <a:cs typeface="Spline Sans Bold" pitchFamily="34" charset="-120"/>
              </a:rPr>
              <a:t> – Daniel Marti – Julio Roldan </a:t>
            </a:r>
          </a:p>
          <a:p>
            <a:pPr marL="0" indent="0">
              <a:lnSpc>
                <a:spcPts val="3400"/>
              </a:lnSpc>
              <a:buNone/>
            </a:pPr>
            <a:r>
              <a:rPr lang="en-US" sz="2400" b="1" dirty="0">
                <a:solidFill>
                  <a:srgbClr val="F0FCFF"/>
                </a:solidFill>
                <a:latin typeface="Barlow" panose="00000500000000000000" pitchFamily="2" charset="0"/>
                <a:ea typeface="Spline Sans Bold" pitchFamily="34" charset="-122"/>
                <a:cs typeface="Spline Sans Bold" pitchFamily="34" charset="-120"/>
              </a:rPr>
              <a:t>Jean </a:t>
            </a:r>
            <a:r>
              <a:rPr lang="en-US" sz="2400" b="1" dirty="0" err="1">
                <a:solidFill>
                  <a:srgbClr val="F0FCFF"/>
                </a:solidFill>
                <a:latin typeface="Barlow" panose="00000500000000000000" pitchFamily="2" charset="0"/>
                <a:ea typeface="Spline Sans Bold" pitchFamily="34" charset="-122"/>
                <a:cs typeface="Spline Sans Bold" pitchFamily="34" charset="-120"/>
              </a:rPr>
              <a:t>Pierr</a:t>
            </a:r>
            <a:r>
              <a:rPr lang="en-US" sz="2400" b="1" dirty="0">
                <a:solidFill>
                  <a:srgbClr val="F0FCFF"/>
                </a:solidFill>
                <a:latin typeface="Barlow" panose="00000500000000000000" pitchFamily="2" charset="0"/>
                <a:ea typeface="Spline Sans Bold" pitchFamily="34" charset="-122"/>
                <a:cs typeface="Spline Sans Bold" pitchFamily="34" charset="-120"/>
              </a:rPr>
              <a:t> </a:t>
            </a:r>
            <a:r>
              <a:rPr lang="en-US" sz="2400" b="1" dirty="0" err="1">
                <a:solidFill>
                  <a:srgbClr val="F0FCFF"/>
                </a:solidFill>
                <a:latin typeface="Barlow" panose="00000500000000000000" pitchFamily="2" charset="0"/>
                <a:ea typeface="Spline Sans Bold" pitchFamily="34" charset="-122"/>
                <a:cs typeface="Spline Sans Bold" pitchFamily="34" charset="-120"/>
              </a:rPr>
              <a:t>Cayampi</a:t>
            </a:r>
            <a:r>
              <a:rPr lang="en-US" sz="2400" b="1" dirty="0">
                <a:solidFill>
                  <a:srgbClr val="F0FCFF"/>
                </a:solidFill>
                <a:latin typeface="Barlow" panose="00000500000000000000" pitchFamily="2" charset="0"/>
                <a:ea typeface="Spline Sans Bold" pitchFamily="34" charset="-122"/>
                <a:cs typeface="Spline Sans Bold" pitchFamily="34" charset="-120"/>
              </a:rPr>
              <a:t> – Alfredo Sanchez – David Pitarch </a:t>
            </a:r>
            <a:endParaRPr lang="en-US" sz="2400" dirty="0">
              <a:latin typeface="Barlow" panose="00000500000000000000" pitchFamily="2" charset="0"/>
            </a:endParaRPr>
          </a:p>
        </p:txBody>
      </p:sp>
      <p:sp>
        <p:nvSpPr>
          <p:cNvPr id="8" name="Text 1">
            <a:extLst>
              <a:ext uri="{FF2B5EF4-FFF2-40B4-BE49-F238E27FC236}">
                <a16:creationId xmlns:a16="http://schemas.microsoft.com/office/drawing/2014/main" id="{F5BEE1F8-BD92-4D75-5210-FD67EC726F8A}"/>
              </a:ext>
            </a:extLst>
          </p:cNvPr>
          <p:cNvSpPr/>
          <p:nvPr/>
        </p:nvSpPr>
        <p:spPr>
          <a:xfrm>
            <a:off x="8065026" y="7462688"/>
            <a:ext cx="3986746" cy="5925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3200" dirty="0">
                <a:solidFill>
                  <a:srgbClr val="E0E4E6"/>
                </a:solidFill>
                <a:latin typeface="Barlow" panose="00000500000000000000" pitchFamily="2" charset="0"/>
                <a:ea typeface="Barlow" pitchFamily="34" charset="-122"/>
                <a:cs typeface="Barlow" pitchFamily="34" charset="-120"/>
              </a:rPr>
              <a:t>EMIBA – ESADE 2025</a:t>
            </a:r>
            <a:endParaRPr lang="en-US" sz="3200" dirty="0">
              <a:latin typeface="Barlow" panose="00000500000000000000" pitchFamily="2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7597" y="966192"/>
            <a:ext cx="7588806" cy="12342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850"/>
              </a:lnSpc>
              <a:buNone/>
            </a:pPr>
            <a:r>
              <a:rPr lang="en-US" sz="3850" b="1" dirty="0">
                <a:solidFill>
                  <a:srgbClr val="F0FCFF"/>
                </a:solidFill>
                <a:latin typeface="Barlow" panose="00000500000000000000" pitchFamily="2" charset="0"/>
                <a:ea typeface="Spline Sans Bold" pitchFamily="34" charset="-122"/>
                <a:cs typeface="Spline Sans Bold" pitchFamily="34" charset="-120"/>
              </a:rPr>
              <a:t>Conclusiones y Recomendaciones</a:t>
            </a:r>
            <a:endParaRPr lang="en-US" sz="3850" dirty="0">
              <a:latin typeface="Barlow" panose="00000500000000000000" pitchFamily="2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777597" y="2533650"/>
            <a:ext cx="166568" cy="797243"/>
          </a:xfrm>
          <a:prstGeom prst="roundRect">
            <a:avLst>
              <a:gd name="adj" fmla="val 200098"/>
            </a:avLst>
          </a:prstGeom>
          <a:solidFill>
            <a:srgbClr val="0A081B"/>
          </a:solidFill>
          <a:ln w="22860">
            <a:solidFill>
              <a:srgbClr val="16FFBB"/>
            </a:solidFill>
            <a:prstDash val="solid"/>
          </a:ln>
        </p:spPr>
        <p:txBody>
          <a:bodyPr/>
          <a:lstStyle/>
          <a:p>
            <a:endParaRPr lang="es-ES">
              <a:latin typeface="Barlow" panose="00000500000000000000" pitchFamily="2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1277422" y="2533650"/>
            <a:ext cx="2628781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E0E4E6"/>
                </a:solidFill>
                <a:latin typeface="Barlow" panose="00000500000000000000" pitchFamily="2" charset="0"/>
                <a:ea typeface="Spline Sans Bold" pitchFamily="34" charset="-122"/>
                <a:cs typeface="Spline Sans Bold" pitchFamily="34" charset="-120"/>
              </a:rPr>
              <a:t>Mejorar segmentación</a:t>
            </a:r>
            <a:endParaRPr lang="en-US" sz="1900" dirty="0">
              <a:latin typeface="Barlow" panose="00000500000000000000" pitchFamily="2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1277422" y="2975491"/>
            <a:ext cx="7088981" cy="3554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0E4E6"/>
                </a:solidFill>
                <a:latin typeface="Barlow" panose="00000500000000000000" pitchFamily="2" charset="0"/>
                <a:ea typeface="Barlow" pitchFamily="34" charset="-122"/>
                <a:cs typeface="Barlow" pitchFamily="34" charset="-120"/>
              </a:rPr>
              <a:t>Microsegmentación con criterios de propensión al consumo de productos.</a:t>
            </a:r>
            <a:endParaRPr lang="en-US" sz="1700" dirty="0">
              <a:latin typeface="Barlow" panose="00000500000000000000" pitchFamily="2" charset="0"/>
            </a:endParaRPr>
          </a:p>
        </p:txBody>
      </p:sp>
      <p:sp>
        <p:nvSpPr>
          <p:cNvPr id="7" name="Shape 4"/>
          <p:cNvSpPr/>
          <p:nvPr/>
        </p:nvSpPr>
        <p:spPr>
          <a:xfrm>
            <a:off x="1110853" y="3553063"/>
            <a:ext cx="166568" cy="1152644"/>
          </a:xfrm>
          <a:prstGeom prst="roundRect">
            <a:avLst>
              <a:gd name="adj" fmla="val 200098"/>
            </a:avLst>
          </a:prstGeom>
          <a:solidFill>
            <a:srgbClr val="0A081B"/>
          </a:solidFill>
          <a:ln w="22860">
            <a:solidFill>
              <a:srgbClr val="29DDDA"/>
            </a:solidFill>
            <a:prstDash val="solid"/>
          </a:ln>
        </p:spPr>
        <p:txBody>
          <a:bodyPr/>
          <a:lstStyle/>
          <a:p>
            <a:endParaRPr lang="es-ES">
              <a:latin typeface="Barlow" panose="00000500000000000000" pitchFamily="2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1610678" y="3553063"/>
            <a:ext cx="2468880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E0E4E6"/>
                </a:solidFill>
                <a:latin typeface="Barlow" panose="00000500000000000000" pitchFamily="2" charset="0"/>
                <a:ea typeface="Spline Sans Bold" pitchFamily="34" charset="-122"/>
                <a:cs typeface="Spline Sans Bold" pitchFamily="34" charset="-120"/>
              </a:rPr>
              <a:t>Optimizar llamadas</a:t>
            </a:r>
            <a:endParaRPr lang="en-US" sz="1900" dirty="0">
              <a:latin typeface="Barlow" panose="00000500000000000000" pitchFamily="2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1610678" y="3994904"/>
            <a:ext cx="6755725" cy="7108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0E4E6"/>
                </a:solidFill>
                <a:latin typeface="Barlow" panose="00000500000000000000" pitchFamily="2" charset="0"/>
                <a:ea typeface="Barlow" pitchFamily="34" charset="-122"/>
                <a:cs typeface="Barlow" pitchFamily="34" charset="-120"/>
              </a:rPr>
              <a:t>Limitar a tres intentos máximo por cliente para evitar rendimientos decrecientes.</a:t>
            </a:r>
            <a:endParaRPr lang="en-US" sz="1700" dirty="0">
              <a:latin typeface="Barlow" panose="00000500000000000000" pitchFamily="2" charset="0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1444109" y="4927878"/>
            <a:ext cx="166568" cy="1508046"/>
          </a:xfrm>
          <a:prstGeom prst="roundRect">
            <a:avLst>
              <a:gd name="adj" fmla="val 200098"/>
            </a:avLst>
          </a:prstGeom>
          <a:solidFill>
            <a:srgbClr val="0A081B"/>
          </a:solidFill>
          <a:ln w="22860">
            <a:solidFill>
              <a:srgbClr val="37A7E7"/>
            </a:solidFill>
            <a:prstDash val="solid"/>
          </a:ln>
        </p:spPr>
        <p:txBody>
          <a:bodyPr/>
          <a:lstStyle/>
          <a:p>
            <a:endParaRPr lang="es-ES">
              <a:latin typeface="Barlow" panose="00000500000000000000" pitchFamily="2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1943933" y="4927878"/>
            <a:ext cx="2468880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E0E4E6"/>
                </a:solidFill>
                <a:latin typeface="Barlow" panose="00000500000000000000" pitchFamily="2" charset="0"/>
                <a:ea typeface="Spline Sans Bold" pitchFamily="34" charset="-122"/>
                <a:cs typeface="Spline Sans Bold" pitchFamily="34" charset="-120"/>
              </a:rPr>
              <a:t>Multicanalidad</a:t>
            </a:r>
            <a:endParaRPr lang="en-US" sz="1900" dirty="0">
              <a:latin typeface="Barlow" panose="00000500000000000000" pitchFamily="2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1943933" y="5369719"/>
            <a:ext cx="6422469" cy="10662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0E4E6"/>
                </a:solidFill>
                <a:latin typeface="Barlow" panose="00000500000000000000" pitchFamily="2" charset="0"/>
                <a:ea typeface="Barlow" pitchFamily="34" charset="-122"/>
                <a:cs typeface="Barlow" pitchFamily="34" charset="-120"/>
              </a:rPr>
              <a:t>Aunque el dataset se centre en la campaña telefónica, cabe preguntarse si el banco utiliza o no otros canales (email, SMS, aplicaciones móviles, etc.) de manera coordinada.</a:t>
            </a:r>
            <a:endParaRPr lang="en-US" sz="1700" dirty="0">
              <a:latin typeface="Barlow" panose="00000500000000000000" pitchFamily="2" charset="0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777597" y="6908006"/>
            <a:ext cx="7588806" cy="3554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endParaRPr lang="en-US" sz="1700" dirty="0">
              <a:latin typeface="Barlow" panose="00000500000000000000" pitchFamily="2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83287" y="472559"/>
            <a:ext cx="4045625" cy="462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600"/>
              </a:lnSpc>
              <a:buNone/>
            </a:pPr>
            <a:r>
              <a:rPr lang="en-US" sz="2900" b="1" dirty="0">
                <a:solidFill>
                  <a:srgbClr val="F0FCFF"/>
                </a:solidFill>
                <a:latin typeface="Barlow" panose="00000500000000000000" pitchFamily="2" charset="0"/>
                <a:ea typeface="Spline Sans Bold" pitchFamily="34" charset="-122"/>
                <a:cs typeface="Spline Sans Bold" pitchFamily="34" charset="-120"/>
              </a:rPr>
              <a:t>Target campaña inicial:</a:t>
            </a:r>
            <a:endParaRPr lang="en-US" sz="2900" dirty="0">
              <a:latin typeface="Barlow" panose="00000500000000000000" pitchFamily="2" charset="0"/>
            </a:endParaRPr>
          </a:p>
        </p:txBody>
      </p:sp>
      <p:sp>
        <p:nvSpPr>
          <p:cNvPr id="3" name="Shape 1"/>
          <p:cNvSpPr/>
          <p:nvPr/>
        </p:nvSpPr>
        <p:spPr>
          <a:xfrm>
            <a:off x="583287" y="1268730"/>
            <a:ext cx="13463826" cy="6488192"/>
          </a:xfrm>
          <a:prstGeom prst="roundRect">
            <a:avLst>
              <a:gd name="adj" fmla="val 3853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  <p:txBody>
          <a:bodyPr/>
          <a:lstStyle/>
          <a:p>
            <a:endParaRPr lang="es-ES">
              <a:latin typeface="Barlow" panose="00000500000000000000" pitchFamily="2" charset="0"/>
            </a:endParaRPr>
          </a:p>
        </p:txBody>
      </p:sp>
      <p:sp>
        <p:nvSpPr>
          <p:cNvPr id="4" name="Shape 2"/>
          <p:cNvSpPr/>
          <p:nvPr/>
        </p:nvSpPr>
        <p:spPr>
          <a:xfrm>
            <a:off x="590907" y="1276350"/>
            <a:ext cx="13448586" cy="550949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s-ES">
              <a:latin typeface="Barlow" panose="00000500000000000000" pitchFamily="2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757476" y="1383863"/>
            <a:ext cx="2962870" cy="3704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F0FCFF"/>
                </a:solidFill>
                <a:latin typeface="Barlow" panose="00000500000000000000" pitchFamily="2" charset="0"/>
                <a:ea typeface="Spline Sans Bold" pitchFamily="34" charset="-122"/>
                <a:cs typeface="Spline Sans Bold" pitchFamily="34" charset="-120"/>
              </a:rPr>
              <a:t> </a:t>
            </a:r>
            <a:endParaRPr lang="en-US" sz="2300" dirty="0">
              <a:latin typeface="Barlow" panose="00000500000000000000" pitchFamily="2" charset="0"/>
            </a:endParaRPr>
          </a:p>
        </p:txBody>
      </p:sp>
      <p:sp>
        <p:nvSpPr>
          <p:cNvPr id="6" name="Shape 4"/>
          <p:cNvSpPr/>
          <p:nvPr/>
        </p:nvSpPr>
        <p:spPr>
          <a:xfrm>
            <a:off x="1007388" y="1854160"/>
            <a:ext cx="12865537" cy="4824174"/>
          </a:xfrm>
          <a:prstGeom prst="roundRect">
            <a:avLst>
              <a:gd name="adj" fmla="val 5182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  <p:txBody>
          <a:bodyPr/>
          <a:lstStyle/>
          <a:p>
            <a:endParaRPr lang="es-ES">
              <a:latin typeface="Barlow" panose="00000500000000000000" pitchFamily="2" charset="0"/>
            </a:endParaRPr>
          </a:p>
        </p:txBody>
      </p:sp>
      <p:sp>
        <p:nvSpPr>
          <p:cNvPr id="7" name="Shape 5"/>
          <p:cNvSpPr/>
          <p:nvPr/>
        </p:nvSpPr>
        <p:spPr>
          <a:xfrm>
            <a:off x="1015008" y="1861780"/>
            <a:ext cx="12848987" cy="48172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s-ES">
              <a:latin typeface="Barlow" panose="00000500000000000000" pitchFamily="2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1182886" y="1969294"/>
            <a:ext cx="3945612" cy="2667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050"/>
              </a:lnSpc>
              <a:buNone/>
            </a:pPr>
            <a:r>
              <a:rPr lang="en-US" sz="1300" b="1" dirty="0">
                <a:solidFill>
                  <a:srgbClr val="E0E4E6"/>
                </a:solidFill>
                <a:latin typeface="Barlow" panose="00000500000000000000" pitchFamily="2" charset="0"/>
                <a:ea typeface="Barlow" pitchFamily="34" charset="-122"/>
                <a:cs typeface="Barlow" pitchFamily="34" charset="-120"/>
              </a:rPr>
              <a:t>Variable</a:t>
            </a:r>
            <a:endParaRPr lang="en-US" sz="1300" dirty="0">
              <a:latin typeface="Barlow" panose="00000500000000000000" pitchFamily="2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5469255" y="1969294"/>
            <a:ext cx="3941802" cy="2667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050"/>
              </a:lnSpc>
              <a:buNone/>
            </a:pPr>
            <a:r>
              <a:rPr lang="en-US" sz="1300" b="1" dirty="0">
                <a:solidFill>
                  <a:srgbClr val="E0E4E6"/>
                </a:solidFill>
                <a:latin typeface="Barlow" panose="00000500000000000000" pitchFamily="2" charset="0"/>
                <a:ea typeface="Barlow" pitchFamily="34" charset="-122"/>
                <a:cs typeface="Barlow" pitchFamily="34" charset="-120"/>
              </a:rPr>
              <a:t>Rango o Categorías</a:t>
            </a:r>
            <a:endParaRPr lang="en-US" sz="1300" dirty="0">
              <a:latin typeface="Barlow" panose="00000500000000000000" pitchFamily="2" charset="0"/>
            </a:endParaRPr>
          </a:p>
        </p:txBody>
      </p:sp>
      <p:sp>
        <p:nvSpPr>
          <p:cNvPr id="10" name="Text 8"/>
          <p:cNvSpPr/>
          <p:nvPr/>
        </p:nvSpPr>
        <p:spPr>
          <a:xfrm>
            <a:off x="9751814" y="1969294"/>
            <a:ext cx="3945612" cy="2667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050"/>
              </a:lnSpc>
              <a:buNone/>
            </a:pPr>
            <a:r>
              <a:rPr lang="en-US" sz="1300" b="1" dirty="0">
                <a:solidFill>
                  <a:srgbClr val="E0E4E6"/>
                </a:solidFill>
                <a:latin typeface="Barlow" panose="00000500000000000000" pitchFamily="2" charset="0"/>
                <a:ea typeface="Barlow" pitchFamily="34" charset="-122"/>
                <a:cs typeface="Barlow" pitchFamily="34" charset="-120"/>
              </a:rPr>
              <a:t>Descripción de a quién se dirige la campaña</a:t>
            </a:r>
            <a:endParaRPr lang="en-US" sz="1300" dirty="0">
              <a:latin typeface="Barlow" panose="00000500000000000000" pitchFamily="2" charset="0"/>
            </a:endParaRPr>
          </a:p>
        </p:txBody>
      </p:sp>
      <p:sp>
        <p:nvSpPr>
          <p:cNvPr id="11" name="Shape 9"/>
          <p:cNvSpPr/>
          <p:nvPr/>
        </p:nvSpPr>
        <p:spPr>
          <a:xfrm>
            <a:off x="1015008" y="2343507"/>
            <a:ext cx="12848987" cy="154852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s-ES">
              <a:latin typeface="Barlow" panose="00000500000000000000" pitchFamily="2" charset="0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1182886" y="2451021"/>
            <a:ext cx="3945612" cy="2667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050"/>
              </a:lnSpc>
              <a:buNone/>
            </a:pPr>
            <a:r>
              <a:rPr lang="en-US" sz="1300" b="1" dirty="0">
                <a:solidFill>
                  <a:srgbClr val="E0E4E6"/>
                </a:solidFill>
                <a:latin typeface="Barlow" panose="00000500000000000000" pitchFamily="2" charset="0"/>
                <a:ea typeface="Barlow" pitchFamily="34" charset="-122"/>
                <a:cs typeface="Barlow" pitchFamily="34" charset="-120"/>
              </a:rPr>
              <a:t>Edad (age)</a:t>
            </a:r>
            <a:endParaRPr lang="en-US" sz="1300" dirty="0">
              <a:latin typeface="Barlow" panose="00000500000000000000" pitchFamily="2" charset="0"/>
            </a:endParaRPr>
          </a:p>
        </p:txBody>
      </p:sp>
      <p:sp>
        <p:nvSpPr>
          <p:cNvPr id="13" name="Text 11"/>
          <p:cNvSpPr/>
          <p:nvPr/>
        </p:nvSpPr>
        <p:spPr>
          <a:xfrm>
            <a:off x="5469255" y="2451021"/>
            <a:ext cx="3941802" cy="2667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050"/>
              </a:lnSpc>
              <a:buNone/>
            </a:pPr>
            <a:r>
              <a:rPr lang="en-US" sz="1300" dirty="0">
                <a:solidFill>
                  <a:srgbClr val="E0E4E6"/>
                </a:solidFill>
                <a:latin typeface="Barlow" panose="00000500000000000000" pitchFamily="2" charset="0"/>
                <a:ea typeface="Barlow" pitchFamily="34" charset="-122"/>
                <a:cs typeface="Barlow" pitchFamily="34" charset="-120"/>
              </a:rPr>
              <a:t>De </a:t>
            </a:r>
            <a:r>
              <a:rPr lang="en-US" sz="1300" b="1" dirty="0">
                <a:solidFill>
                  <a:srgbClr val="E0E4E6"/>
                </a:solidFill>
                <a:latin typeface="Barlow" panose="00000500000000000000" pitchFamily="2" charset="0"/>
                <a:ea typeface="Barlow" pitchFamily="34" charset="-122"/>
                <a:cs typeface="Barlow" pitchFamily="34" charset="-120"/>
              </a:rPr>
              <a:t>18 a 95 años</a:t>
            </a:r>
            <a:endParaRPr lang="en-US" sz="1300" dirty="0">
              <a:latin typeface="Barlow" panose="00000500000000000000" pitchFamily="2" charset="0"/>
            </a:endParaRPr>
          </a:p>
        </p:txBody>
      </p:sp>
      <p:sp>
        <p:nvSpPr>
          <p:cNvPr id="14" name="Text 12"/>
          <p:cNvSpPr/>
          <p:nvPr/>
        </p:nvSpPr>
        <p:spPr>
          <a:xfrm>
            <a:off x="9751814" y="2451021"/>
            <a:ext cx="3945612" cy="1333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050"/>
              </a:lnSpc>
              <a:buNone/>
            </a:pPr>
            <a:r>
              <a:rPr lang="en-US" sz="1300" dirty="0">
                <a:solidFill>
                  <a:srgbClr val="E0E4E6"/>
                </a:solidFill>
                <a:latin typeface="Barlow" panose="00000500000000000000" pitchFamily="2" charset="0"/>
                <a:ea typeface="Barlow" pitchFamily="34" charset="-122"/>
                <a:cs typeface="Barlow" pitchFamily="34" charset="-120"/>
              </a:rPr>
              <a:t>La campaña abarca a clientes legalmente mayores de edad hasta adultos de avanzada edad, que pueden incluir tanto personas en plena etapa laboral como pensionistas interesados en productos de ahorro y otros servicios bancarios.</a:t>
            </a:r>
            <a:endParaRPr lang="en-US" sz="1300" dirty="0">
              <a:latin typeface="Barlow" panose="00000500000000000000" pitchFamily="2" charset="0"/>
            </a:endParaRPr>
          </a:p>
        </p:txBody>
      </p:sp>
      <p:sp>
        <p:nvSpPr>
          <p:cNvPr id="15" name="Shape 13"/>
          <p:cNvSpPr/>
          <p:nvPr/>
        </p:nvSpPr>
        <p:spPr>
          <a:xfrm>
            <a:off x="1015008" y="3892034"/>
            <a:ext cx="12848987" cy="101512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s-ES">
              <a:latin typeface="Barlow" panose="00000500000000000000" pitchFamily="2" charset="0"/>
            </a:endParaRPr>
          </a:p>
        </p:txBody>
      </p:sp>
      <p:sp>
        <p:nvSpPr>
          <p:cNvPr id="16" name="Text 14"/>
          <p:cNvSpPr/>
          <p:nvPr/>
        </p:nvSpPr>
        <p:spPr>
          <a:xfrm>
            <a:off x="1182886" y="3999548"/>
            <a:ext cx="3945612" cy="2667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050"/>
              </a:lnSpc>
              <a:buNone/>
            </a:pPr>
            <a:r>
              <a:rPr lang="en-US" sz="1300" b="1" dirty="0">
                <a:solidFill>
                  <a:srgbClr val="E0E4E6"/>
                </a:solidFill>
                <a:latin typeface="Barlow" panose="00000500000000000000" pitchFamily="2" charset="0"/>
                <a:ea typeface="Barlow" pitchFamily="34" charset="-122"/>
                <a:cs typeface="Barlow" pitchFamily="34" charset="-120"/>
              </a:rPr>
              <a:t>Ocupación (job)</a:t>
            </a:r>
            <a:endParaRPr lang="en-US" sz="1300" dirty="0">
              <a:latin typeface="Barlow" panose="00000500000000000000" pitchFamily="2" charset="0"/>
            </a:endParaRPr>
          </a:p>
        </p:txBody>
      </p:sp>
      <p:sp>
        <p:nvSpPr>
          <p:cNvPr id="17" name="Text 15"/>
          <p:cNvSpPr/>
          <p:nvPr/>
        </p:nvSpPr>
        <p:spPr>
          <a:xfrm>
            <a:off x="5469255" y="3999548"/>
            <a:ext cx="3941802" cy="800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050"/>
              </a:lnSpc>
              <a:buNone/>
            </a:pPr>
            <a:r>
              <a:rPr lang="en-US" sz="1300" dirty="0">
                <a:solidFill>
                  <a:srgbClr val="E0E4E6"/>
                </a:solidFill>
                <a:latin typeface="Barlow" panose="00000500000000000000" pitchFamily="2" charset="0"/>
                <a:ea typeface="Barlow" pitchFamily="34" charset="-122"/>
                <a:cs typeface="Barlow" pitchFamily="34" charset="-120"/>
              </a:rPr>
              <a:t>“admin.”, “blue-collar”, “entrepreneur”, “housemaid”, “management”, “retired”, “self-employed”, “services”, “student”, “technician”, “unemployed”, “unknown”</a:t>
            </a:r>
            <a:endParaRPr lang="en-US" sz="1300" dirty="0">
              <a:latin typeface="Barlow" panose="00000500000000000000" pitchFamily="2" charset="0"/>
            </a:endParaRPr>
          </a:p>
        </p:txBody>
      </p:sp>
      <p:sp>
        <p:nvSpPr>
          <p:cNvPr id="18" name="Text 16"/>
          <p:cNvSpPr/>
          <p:nvPr/>
        </p:nvSpPr>
        <p:spPr>
          <a:xfrm>
            <a:off x="9751814" y="3999548"/>
            <a:ext cx="3945612" cy="800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050"/>
              </a:lnSpc>
              <a:buNone/>
            </a:pPr>
            <a:r>
              <a:rPr lang="en-US" sz="1300" dirty="0">
                <a:solidFill>
                  <a:srgbClr val="E0E4E6"/>
                </a:solidFill>
                <a:latin typeface="Barlow" panose="00000500000000000000" pitchFamily="2" charset="0"/>
                <a:ea typeface="Barlow" pitchFamily="34" charset="-122"/>
                <a:cs typeface="Barlow" pitchFamily="34" charset="-120"/>
              </a:rPr>
              <a:t>Engloba una amplia variedad de situaciones laborales, desde administrativos, técnicos, emprendedores, jubilados, estudiantes o desempleados.</a:t>
            </a:r>
            <a:endParaRPr lang="en-US" sz="1300" dirty="0">
              <a:latin typeface="Barlow" panose="00000500000000000000" pitchFamily="2" charset="0"/>
            </a:endParaRPr>
          </a:p>
        </p:txBody>
      </p:sp>
      <p:sp>
        <p:nvSpPr>
          <p:cNvPr id="19" name="Shape 17"/>
          <p:cNvSpPr/>
          <p:nvPr/>
        </p:nvSpPr>
        <p:spPr>
          <a:xfrm>
            <a:off x="1015008" y="4907161"/>
            <a:ext cx="12848987" cy="74842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s-ES">
              <a:latin typeface="Barlow" panose="00000500000000000000" pitchFamily="2" charset="0"/>
            </a:endParaRPr>
          </a:p>
        </p:txBody>
      </p:sp>
      <p:sp>
        <p:nvSpPr>
          <p:cNvPr id="20" name="Text 18"/>
          <p:cNvSpPr/>
          <p:nvPr/>
        </p:nvSpPr>
        <p:spPr>
          <a:xfrm>
            <a:off x="1182886" y="5014674"/>
            <a:ext cx="3945612" cy="2667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050"/>
              </a:lnSpc>
              <a:buNone/>
            </a:pPr>
            <a:r>
              <a:rPr lang="en-US" sz="1300" b="1" dirty="0">
                <a:solidFill>
                  <a:srgbClr val="E0E4E6"/>
                </a:solidFill>
                <a:latin typeface="Barlow" panose="00000500000000000000" pitchFamily="2" charset="0"/>
                <a:ea typeface="Barlow" pitchFamily="34" charset="-122"/>
                <a:cs typeface="Barlow" pitchFamily="34" charset="-120"/>
              </a:rPr>
              <a:t>Estado Civil (marital)</a:t>
            </a:r>
            <a:endParaRPr lang="en-US" sz="1300" dirty="0">
              <a:latin typeface="Barlow" panose="00000500000000000000" pitchFamily="2" charset="0"/>
            </a:endParaRPr>
          </a:p>
        </p:txBody>
      </p:sp>
      <p:sp>
        <p:nvSpPr>
          <p:cNvPr id="21" name="Text 19"/>
          <p:cNvSpPr/>
          <p:nvPr/>
        </p:nvSpPr>
        <p:spPr>
          <a:xfrm>
            <a:off x="5469255" y="5014674"/>
            <a:ext cx="3941802" cy="2667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050"/>
              </a:lnSpc>
              <a:buNone/>
            </a:pPr>
            <a:r>
              <a:rPr lang="en-US" sz="1300" dirty="0">
                <a:solidFill>
                  <a:srgbClr val="E0E4E6"/>
                </a:solidFill>
                <a:latin typeface="Barlow" panose="00000500000000000000" pitchFamily="2" charset="0"/>
                <a:ea typeface="Barlow" pitchFamily="34" charset="-122"/>
                <a:cs typeface="Barlow" pitchFamily="34" charset="-120"/>
              </a:rPr>
              <a:t>“married”, “single”, “divorced”, “unknown”</a:t>
            </a:r>
            <a:endParaRPr lang="en-US" sz="1300" dirty="0">
              <a:latin typeface="Barlow" panose="00000500000000000000" pitchFamily="2" charset="0"/>
            </a:endParaRPr>
          </a:p>
        </p:txBody>
      </p:sp>
      <p:sp>
        <p:nvSpPr>
          <p:cNvPr id="22" name="Text 20"/>
          <p:cNvSpPr/>
          <p:nvPr/>
        </p:nvSpPr>
        <p:spPr>
          <a:xfrm>
            <a:off x="9751814" y="5014674"/>
            <a:ext cx="3945612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050"/>
              </a:lnSpc>
              <a:buNone/>
            </a:pPr>
            <a:r>
              <a:rPr lang="en-US" sz="1300" dirty="0">
                <a:solidFill>
                  <a:srgbClr val="E0E4E6"/>
                </a:solidFill>
                <a:latin typeface="Barlow" panose="00000500000000000000" pitchFamily="2" charset="0"/>
                <a:ea typeface="Barlow" pitchFamily="34" charset="-122"/>
                <a:cs typeface="Barlow" pitchFamily="34" charset="-120"/>
              </a:rPr>
              <a:t>El banco no limita la campaña a un estado civil; se contemplan diversos perfiles familiares y personales.</a:t>
            </a:r>
            <a:endParaRPr lang="en-US" sz="1300" dirty="0">
              <a:latin typeface="Barlow" panose="00000500000000000000" pitchFamily="2" charset="0"/>
            </a:endParaRPr>
          </a:p>
        </p:txBody>
      </p:sp>
      <p:sp>
        <p:nvSpPr>
          <p:cNvPr id="23" name="Shape 21"/>
          <p:cNvSpPr/>
          <p:nvPr/>
        </p:nvSpPr>
        <p:spPr>
          <a:xfrm>
            <a:off x="1015008" y="5655588"/>
            <a:ext cx="12848987" cy="101512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s-ES">
              <a:latin typeface="Barlow" panose="00000500000000000000" pitchFamily="2" charset="0"/>
            </a:endParaRPr>
          </a:p>
        </p:txBody>
      </p:sp>
      <p:sp>
        <p:nvSpPr>
          <p:cNvPr id="24" name="Text 22"/>
          <p:cNvSpPr/>
          <p:nvPr/>
        </p:nvSpPr>
        <p:spPr>
          <a:xfrm>
            <a:off x="1182886" y="5763101"/>
            <a:ext cx="3945612" cy="2667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050"/>
              </a:lnSpc>
              <a:buNone/>
            </a:pPr>
            <a:r>
              <a:rPr lang="en-US" sz="1300" b="1" dirty="0">
                <a:solidFill>
                  <a:srgbClr val="E0E4E6"/>
                </a:solidFill>
                <a:latin typeface="Barlow" panose="00000500000000000000" pitchFamily="2" charset="0"/>
                <a:ea typeface="Barlow" pitchFamily="34" charset="-122"/>
                <a:cs typeface="Barlow" pitchFamily="34" charset="-120"/>
              </a:rPr>
              <a:t>Nivel Educativo (education)</a:t>
            </a:r>
            <a:endParaRPr lang="en-US" sz="1300" dirty="0">
              <a:latin typeface="Barlow" panose="00000500000000000000" pitchFamily="2" charset="0"/>
            </a:endParaRPr>
          </a:p>
        </p:txBody>
      </p:sp>
      <p:sp>
        <p:nvSpPr>
          <p:cNvPr id="25" name="Text 23"/>
          <p:cNvSpPr/>
          <p:nvPr/>
        </p:nvSpPr>
        <p:spPr>
          <a:xfrm>
            <a:off x="5469255" y="5763101"/>
            <a:ext cx="3941802" cy="2667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050"/>
              </a:lnSpc>
              <a:buNone/>
            </a:pPr>
            <a:r>
              <a:rPr lang="en-US" sz="1300" dirty="0">
                <a:solidFill>
                  <a:srgbClr val="E0E4E6"/>
                </a:solidFill>
                <a:latin typeface="Barlow" panose="00000500000000000000" pitchFamily="2" charset="0"/>
                <a:ea typeface="Barlow" pitchFamily="34" charset="-122"/>
                <a:cs typeface="Barlow" pitchFamily="34" charset="-120"/>
              </a:rPr>
              <a:t>“primary”, “secondary”, “tertiary”, “unknown”</a:t>
            </a:r>
            <a:endParaRPr lang="en-US" sz="1300" dirty="0">
              <a:latin typeface="Barlow" panose="00000500000000000000" pitchFamily="2" charset="0"/>
            </a:endParaRPr>
          </a:p>
        </p:txBody>
      </p:sp>
      <p:sp>
        <p:nvSpPr>
          <p:cNvPr id="26" name="Text 24"/>
          <p:cNvSpPr/>
          <p:nvPr/>
        </p:nvSpPr>
        <p:spPr>
          <a:xfrm>
            <a:off x="9751814" y="5763101"/>
            <a:ext cx="3945612" cy="800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050"/>
              </a:lnSpc>
              <a:buNone/>
            </a:pPr>
            <a:r>
              <a:rPr lang="en-US" sz="1300" dirty="0">
                <a:solidFill>
                  <a:srgbClr val="E0E4E6"/>
                </a:solidFill>
                <a:latin typeface="Barlow" panose="00000500000000000000" pitchFamily="2" charset="0"/>
                <a:ea typeface="Barlow" pitchFamily="34" charset="-122"/>
                <a:cs typeface="Barlow" pitchFamily="34" charset="-120"/>
              </a:rPr>
              <a:t>Apunta a clientes con formación que va desde básica hasta universitaria, para así adaptar mejor la oferta de productos.</a:t>
            </a:r>
            <a:endParaRPr lang="en-US" sz="1300" dirty="0">
              <a:latin typeface="Barlow" panose="00000500000000000000" pitchFamily="2" charset="0"/>
            </a:endParaRPr>
          </a:p>
        </p:txBody>
      </p:sp>
      <p:sp>
        <p:nvSpPr>
          <p:cNvPr id="27" name="Shape 25"/>
          <p:cNvSpPr/>
          <p:nvPr/>
        </p:nvSpPr>
        <p:spPr>
          <a:xfrm>
            <a:off x="757476" y="1854160"/>
            <a:ext cx="22860" cy="4824174"/>
          </a:xfrm>
          <a:prstGeom prst="rect">
            <a:avLst/>
          </a:prstGeom>
          <a:solidFill>
            <a:srgbClr val="16FFBB"/>
          </a:solidFill>
          <a:ln/>
        </p:spPr>
        <p:txBody>
          <a:bodyPr/>
          <a:lstStyle/>
          <a:p>
            <a:endParaRPr lang="es-ES">
              <a:latin typeface="Barlow" panose="00000500000000000000" pitchFamily="2" charset="0"/>
            </a:endParaRPr>
          </a:p>
        </p:txBody>
      </p:sp>
      <p:sp>
        <p:nvSpPr>
          <p:cNvPr id="28" name="Shape 26"/>
          <p:cNvSpPr/>
          <p:nvPr/>
        </p:nvSpPr>
        <p:spPr>
          <a:xfrm>
            <a:off x="590907" y="6785848"/>
            <a:ext cx="13448586" cy="48172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s-ES">
              <a:latin typeface="Barlow" panose="00000500000000000000" pitchFamily="2" charset="0"/>
            </a:endParaRPr>
          </a:p>
        </p:txBody>
      </p:sp>
      <p:sp>
        <p:nvSpPr>
          <p:cNvPr id="29" name="Text 27"/>
          <p:cNvSpPr/>
          <p:nvPr/>
        </p:nvSpPr>
        <p:spPr>
          <a:xfrm>
            <a:off x="757476" y="6893362"/>
            <a:ext cx="13115449" cy="2667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050"/>
              </a:lnSpc>
              <a:buNone/>
            </a:pPr>
            <a:endParaRPr lang="en-US" sz="1300" dirty="0">
              <a:latin typeface="Barlow" panose="00000500000000000000" pitchFamily="2" charset="0"/>
            </a:endParaRPr>
          </a:p>
        </p:txBody>
      </p:sp>
      <p:sp>
        <p:nvSpPr>
          <p:cNvPr id="30" name="Shape 28"/>
          <p:cNvSpPr/>
          <p:nvPr/>
        </p:nvSpPr>
        <p:spPr>
          <a:xfrm>
            <a:off x="590907" y="7267575"/>
            <a:ext cx="13448586" cy="48172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s-ES">
              <a:latin typeface="Barlow" panose="00000500000000000000" pitchFamily="2" charset="0"/>
            </a:endParaRPr>
          </a:p>
        </p:txBody>
      </p:sp>
      <p:sp>
        <p:nvSpPr>
          <p:cNvPr id="31" name="Text 29"/>
          <p:cNvSpPr/>
          <p:nvPr/>
        </p:nvSpPr>
        <p:spPr>
          <a:xfrm>
            <a:off x="757476" y="7375088"/>
            <a:ext cx="13115449" cy="2667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050"/>
              </a:lnSpc>
              <a:buNone/>
            </a:pPr>
            <a:endParaRPr lang="en-US" sz="1300" dirty="0">
              <a:latin typeface="Barlow" panose="00000500000000000000" pitchFamily="2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21135" y="578048"/>
            <a:ext cx="5987415" cy="583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550"/>
              </a:lnSpc>
              <a:buNone/>
            </a:pPr>
            <a:r>
              <a:rPr lang="en-US" sz="3650" b="1" dirty="0">
                <a:solidFill>
                  <a:srgbClr val="F0FCFF"/>
                </a:solidFill>
                <a:latin typeface="Barlow" panose="00000500000000000000" pitchFamily="2" charset="0"/>
                <a:ea typeface="Spline Sans Bold" pitchFamily="34" charset="-122"/>
                <a:cs typeface="Spline Sans Bold" pitchFamily="34" charset="-120"/>
              </a:rPr>
              <a:t>¿A quién se dirige el banco?</a:t>
            </a:r>
            <a:endParaRPr lang="en-US" sz="3650" dirty="0">
              <a:latin typeface="Barlow" panose="00000500000000000000" pitchFamily="2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6221135" y="1475899"/>
            <a:ext cx="7674531" cy="1218605"/>
          </a:xfrm>
          <a:prstGeom prst="roundRect">
            <a:avLst>
              <a:gd name="adj" fmla="val 25841"/>
            </a:avLst>
          </a:prstGeom>
          <a:solidFill>
            <a:srgbClr val="0A081B"/>
          </a:solidFill>
          <a:ln w="22860">
            <a:solidFill>
              <a:srgbClr val="16FFBB"/>
            </a:solidFill>
            <a:prstDash val="solid"/>
          </a:ln>
        </p:spPr>
        <p:txBody>
          <a:bodyPr/>
          <a:lstStyle/>
          <a:p>
            <a:endParaRPr lang="es-ES">
              <a:latin typeface="Barlow" panose="00000500000000000000" pitchFamily="2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6453902" y="1708666"/>
            <a:ext cx="2332553" cy="2914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E0E4E6"/>
                </a:solidFill>
                <a:latin typeface="Barlow" panose="00000500000000000000" pitchFamily="2" charset="0"/>
                <a:ea typeface="Spline Sans Bold" pitchFamily="34" charset="-122"/>
                <a:cs typeface="Spline Sans Bold" pitchFamily="34" charset="-120"/>
              </a:rPr>
              <a:t>Edad</a:t>
            </a:r>
            <a:endParaRPr lang="en-US" sz="1800" dirty="0">
              <a:latin typeface="Barlow" panose="00000500000000000000" pitchFamily="2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6453902" y="2125980"/>
            <a:ext cx="7208996" cy="335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50" dirty="0">
                <a:solidFill>
                  <a:srgbClr val="E0E4E6"/>
                </a:solidFill>
                <a:latin typeface="Barlow" panose="00000500000000000000" pitchFamily="2" charset="0"/>
                <a:ea typeface="Barlow" pitchFamily="34" charset="-122"/>
                <a:cs typeface="Barlow" pitchFamily="34" charset="-120"/>
              </a:rPr>
              <a:t>Principalmente entre 30-39 años. Personas con estabilidad laboral e ingresos.</a:t>
            </a:r>
            <a:endParaRPr lang="en-US" sz="1650" dirty="0">
              <a:latin typeface="Barlow" panose="00000500000000000000" pitchFamily="2" charset="0"/>
            </a:endParaRPr>
          </a:p>
        </p:txBody>
      </p:sp>
      <p:sp>
        <p:nvSpPr>
          <p:cNvPr id="7" name="Shape 4"/>
          <p:cNvSpPr/>
          <p:nvPr/>
        </p:nvSpPr>
        <p:spPr>
          <a:xfrm>
            <a:off x="6221135" y="2904411"/>
            <a:ext cx="7674531" cy="1554361"/>
          </a:xfrm>
          <a:prstGeom prst="roundRect">
            <a:avLst>
              <a:gd name="adj" fmla="val 20259"/>
            </a:avLst>
          </a:prstGeom>
          <a:solidFill>
            <a:srgbClr val="0A081B"/>
          </a:solidFill>
          <a:ln w="22860">
            <a:solidFill>
              <a:srgbClr val="29DDDA"/>
            </a:solidFill>
            <a:prstDash val="solid"/>
          </a:ln>
        </p:spPr>
        <p:txBody>
          <a:bodyPr/>
          <a:lstStyle/>
          <a:p>
            <a:endParaRPr lang="es-ES">
              <a:latin typeface="Barlow" panose="00000500000000000000" pitchFamily="2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6453902" y="3137178"/>
            <a:ext cx="2332553" cy="2914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E0E4E6"/>
                </a:solidFill>
                <a:latin typeface="Barlow" panose="00000500000000000000" pitchFamily="2" charset="0"/>
                <a:ea typeface="Spline Sans Bold" pitchFamily="34" charset="-122"/>
                <a:cs typeface="Spline Sans Bold" pitchFamily="34" charset="-120"/>
              </a:rPr>
              <a:t>Ocupación</a:t>
            </a:r>
            <a:endParaRPr lang="en-US" sz="1800" dirty="0">
              <a:latin typeface="Barlow" panose="00000500000000000000" pitchFamily="2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6453902" y="3554492"/>
            <a:ext cx="7208996" cy="6715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50" dirty="0">
                <a:solidFill>
                  <a:srgbClr val="E0E4E6"/>
                </a:solidFill>
                <a:latin typeface="Barlow" panose="00000500000000000000" pitchFamily="2" charset="0"/>
                <a:ea typeface="Barlow" pitchFamily="34" charset="-122"/>
                <a:cs typeface="Barlow" pitchFamily="34" charset="-120"/>
              </a:rPr>
              <a:t>"Management", "technician", "admin" y "blue-collar". Perfiles con sueldos estables.</a:t>
            </a:r>
            <a:endParaRPr lang="en-US" sz="1650" dirty="0">
              <a:latin typeface="Barlow" panose="00000500000000000000" pitchFamily="2" charset="0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6221135" y="4668679"/>
            <a:ext cx="7674531" cy="1218605"/>
          </a:xfrm>
          <a:prstGeom prst="roundRect">
            <a:avLst>
              <a:gd name="adj" fmla="val 25841"/>
            </a:avLst>
          </a:prstGeom>
          <a:solidFill>
            <a:srgbClr val="0A081B"/>
          </a:solidFill>
          <a:ln w="22860">
            <a:solidFill>
              <a:srgbClr val="37A7E7"/>
            </a:solidFill>
            <a:prstDash val="solid"/>
          </a:ln>
        </p:spPr>
        <p:txBody>
          <a:bodyPr/>
          <a:lstStyle/>
          <a:p>
            <a:endParaRPr lang="es-ES">
              <a:latin typeface="Barlow" panose="00000500000000000000" pitchFamily="2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6453902" y="4901446"/>
            <a:ext cx="2332553" cy="2914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E0E4E6"/>
                </a:solidFill>
                <a:latin typeface="Barlow" panose="00000500000000000000" pitchFamily="2" charset="0"/>
                <a:ea typeface="Spline Sans Bold" pitchFamily="34" charset="-122"/>
                <a:cs typeface="Spline Sans Bold" pitchFamily="34" charset="-120"/>
              </a:rPr>
              <a:t>Estado Civil</a:t>
            </a:r>
            <a:endParaRPr lang="en-US" sz="1800" dirty="0">
              <a:latin typeface="Barlow" panose="00000500000000000000" pitchFamily="2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6453902" y="5318760"/>
            <a:ext cx="7208996" cy="335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50" dirty="0">
                <a:solidFill>
                  <a:srgbClr val="E0E4E6"/>
                </a:solidFill>
                <a:latin typeface="Barlow" panose="00000500000000000000" pitchFamily="2" charset="0"/>
                <a:ea typeface="Barlow" pitchFamily="34" charset="-122"/>
                <a:cs typeface="Barlow" pitchFamily="34" charset="-120"/>
              </a:rPr>
              <a:t>Mayoritariamente casados (52%). Planificación financiera más definida.</a:t>
            </a:r>
            <a:endParaRPr lang="en-US" sz="1650" dirty="0">
              <a:latin typeface="Barlow" panose="00000500000000000000" pitchFamily="2" charset="0"/>
            </a:endParaRPr>
          </a:p>
        </p:txBody>
      </p:sp>
      <p:sp>
        <p:nvSpPr>
          <p:cNvPr id="13" name="Shape 10"/>
          <p:cNvSpPr/>
          <p:nvPr/>
        </p:nvSpPr>
        <p:spPr>
          <a:xfrm>
            <a:off x="6221135" y="6097191"/>
            <a:ext cx="7674531" cy="1554361"/>
          </a:xfrm>
          <a:prstGeom prst="roundRect">
            <a:avLst>
              <a:gd name="adj" fmla="val 20259"/>
            </a:avLst>
          </a:prstGeom>
          <a:solidFill>
            <a:srgbClr val="0A081B"/>
          </a:solidFill>
          <a:ln w="22860">
            <a:solidFill>
              <a:srgbClr val="091231"/>
            </a:solidFill>
            <a:prstDash val="solid"/>
          </a:ln>
        </p:spPr>
        <p:txBody>
          <a:bodyPr/>
          <a:lstStyle/>
          <a:p>
            <a:endParaRPr lang="es-ES">
              <a:latin typeface="Barlow" panose="00000500000000000000" pitchFamily="2" charset="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6453902" y="6329958"/>
            <a:ext cx="2332553" cy="2914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E0E4E6"/>
                </a:solidFill>
                <a:latin typeface="Barlow" panose="00000500000000000000" pitchFamily="2" charset="0"/>
                <a:ea typeface="Spline Sans Bold" pitchFamily="34" charset="-122"/>
                <a:cs typeface="Spline Sans Bold" pitchFamily="34" charset="-120"/>
              </a:rPr>
              <a:t>Educación</a:t>
            </a:r>
            <a:endParaRPr lang="en-US" sz="1800" dirty="0">
              <a:latin typeface="Barlow" panose="00000500000000000000" pitchFamily="2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6453902" y="6747272"/>
            <a:ext cx="7208996" cy="6715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50" dirty="0">
                <a:solidFill>
                  <a:srgbClr val="E0E4E6"/>
                </a:solidFill>
                <a:latin typeface="Barlow" panose="00000500000000000000" pitchFamily="2" charset="0"/>
                <a:ea typeface="Barlow" pitchFamily="34" charset="-122"/>
                <a:cs typeface="Barlow" pitchFamily="34" charset="-120"/>
              </a:rPr>
              <a:t>89% con educación secundaria o superior. Mayor conocimiento sobre productos bancarios.</a:t>
            </a:r>
            <a:endParaRPr lang="en-US" sz="1650" dirty="0">
              <a:latin typeface="Barlow" panose="00000500000000000000" pitchFamily="2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47343" y="623768"/>
            <a:ext cx="4110038" cy="5137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000"/>
              </a:lnSpc>
              <a:buNone/>
            </a:pPr>
            <a:r>
              <a:rPr lang="en-US" sz="3200" b="1" dirty="0">
                <a:solidFill>
                  <a:srgbClr val="F0FCFF"/>
                </a:solidFill>
                <a:latin typeface="Barlow" panose="00000500000000000000" pitchFamily="2" charset="0"/>
                <a:ea typeface="Spline Sans Bold" pitchFamily="34" charset="-122"/>
                <a:cs typeface="Spline Sans Bold" pitchFamily="34" charset="-120"/>
              </a:rPr>
              <a:t>Perfil por Edad</a:t>
            </a:r>
            <a:endParaRPr lang="en-US" sz="3200" dirty="0">
              <a:latin typeface="Barlow" panose="00000500000000000000" pitchFamily="2" charset="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343" y="1507331"/>
            <a:ext cx="9990415" cy="559462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47343" y="7309961"/>
            <a:ext cx="13335714" cy="2957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00"/>
              </a:lnSpc>
              <a:buNone/>
            </a:pPr>
            <a:r>
              <a:rPr lang="en-US" sz="1450" dirty="0">
                <a:solidFill>
                  <a:srgbClr val="E0E4E6"/>
                </a:solidFill>
                <a:latin typeface="Barlow" panose="00000500000000000000" pitchFamily="2" charset="0"/>
                <a:ea typeface="Barlow" pitchFamily="34" charset="-122"/>
                <a:cs typeface="Barlow" pitchFamily="34" charset="-120"/>
              </a:rPr>
              <a:t>La media de edad de clientes que aceptan la campaña se sitúa entre 30-39 años. Este grupo muestra mayor interés en productos de ahorro e inversión.</a:t>
            </a:r>
            <a:endParaRPr lang="en-US" sz="1450" dirty="0">
              <a:latin typeface="Barlow" panose="00000500000000000000" pitchFamily="2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156222"/>
            <a:ext cx="8454866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Barlow" panose="00000500000000000000" pitchFamily="2" charset="0"/>
                <a:ea typeface="Spline Sans Bold" pitchFamily="34" charset="-122"/>
                <a:cs typeface="Spline Sans Bold" pitchFamily="34" charset="-120"/>
              </a:rPr>
              <a:t>Perfil por Ocupación y Educación</a:t>
            </a:r>
            <a:endParaRPr lang="en-US" sz="4300" dirty="0">
              <a:latin typeface="Barlow" panose="00000500000000000000" pitchFamily="2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864037" y="3459123"/>
            <a:ext cx="3718441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0FCFF"/>
                </a:solidFill>
                <a:latin typeface="Barlow" panose="00000500000000000000" pitchFamily="2" charset="0"/>
                <a:ea typeface="Spline Sans Bold" pitchFamily="34" charset="-122"/>
                <a:cs typeface="Spline Sans Bold" pitchFamily="34" charset="-120"/>
              </a:rPr>
              <a:t>Ocupaciones más receptivas</a:t>
            </a:r>
            <a:endParaRPr lang="en-US" sz="2150" dirty="0">
              <a:latin typeface="Barlow" panose="00000500000000000000" pitchFamily="2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864037" y="4048839"/>
            <a:ext cx="615005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Los perfiles de "management", "technician", "admin" y "blue-collar" muestran mayor tasa de aceptación.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864037" y="5061109"/>
            <a:ext cx="615005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Son trabajadores con ingresos estables que buscan rentabilizar sus ahorros.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7623929" y="3459123"/>
            <a:ext cx="3807381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0FCFF"/>
                </a:solidFill>
                <a:latin typeface="Barlow" panose="00000500000000000000" pitchFamily="2" charset="0"/>
                <a:ea typeface="Spline Sans Bold" pitchFamily="34" charset="-122"/>
                <a:cs typeface="Spline Sans Bold" pitchFamily="34" charset="-120"/>
              </a:rPr>
              <a:t>Nivel educativo determinante</a:t>
            </a:r>
            <a:endParaRPr lang="en-US" sz="2150" dirty="0">
              <a:latin typeface="Barlow" panose="00000500000000000000" pitchFamily="2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7623929" y="4048839"/>
            <a:ext cx="615005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El 89% de quienes aceptan tienen educación secundaria o superior.</a:t>
            </a:r>
            <a:endParaRPr lang="en-US" sz="1900" dirty="0"/>
          </a:p>
        </p:txBody>
      </p:sp>
      <p:sp>
        <p:nvSpPr>
          <p:cNvPr id="8" name="Text 6"/>
          <p:cNvSpPr/>
          <p:nvPr/>
        </p:nvSpPr>
        <p:spPr>
          <a:xfrm>
            <a:off x="7623929" y="5061109"/>
            <a:ext cx="615005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Mayor cultura financiera significa mayor disposición a contratar productos bancarios.</a:t>
            </a:r>
            <a:endParaRPr lang="en-US" sz="19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6" y="1220988"/>
            <a:ext cx="7415927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Barlow" panose="00000500000000000000" pitchFamily="2" charset="0"/>
                <a:ea typeface="Spline Sans Bold" pitchFamily="34" charset="-122"/>
                <a:cs typeface="Spline Sans Bold" pitchFamily="34" charset="-120"/>
              </a:rPr>
              <a:t>2. ¿Es adecuada la estrategia de telemarketing bancario?</a:t>
            </a:r>
            <a:endParaRPr lang="en-US" sz="4300" dirty="0">
              <a:latin typeface="Barlow" panose="00000500000000000000" pitchFamily="2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350437" y="3311366"/>
            <a:ext cx="3522821" cy="8146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6400"/>
              </a:lnSpc>
              <a:buNone/>
            </a:pPr>
            <a:r>
              <a:rPr lang="en-US" sz="6400" b="1" dirty="0">
                <a:solidFill>
                  <a:srgbClr val="16FFBB"/>
                </a:solidFill>
                <a:latin typeface="Barlow" panose="00000500000000000000" pitchFamily="2" charset="0"/>
                <a:ea typeface="Spline Sans Bold" pitchFamily="34" charset="-122"/>
                <a:cs typeface="Spline Sans Bold" pitchFamily="34" charset="-120"/>
              </a:rPr>
              <a:t>11.35%</a:t>
            </a:r>
            <a:endParaRPr lang="en-US" sz="6400" dirty="0">
              <a:latin typeface="Barlow" panose="00000500000000000000" pitchFamily="2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6740247" y="4434483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Barlow" panose="00000500000000000000" pitchFamily="2" charset="0"/>
                <a:ea typeface="Spline Sans Bold" pitchFamily="34" charset="-122"/>
                <a:cs typeface="Spline Sans Bold" pitchFamily="34" charset="-120"/>
              </a:rPr>
              <a:t>Tasa global</a:t>
            </a:r>
            <a:endParaRPr lang="en-US" sz="2150" dirty="0">
              <a:latin typeface="Barlow" panose="00000500000000000000" pitchFamily="2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6350437" y="4925497"/>
            <a:ext cx="3522821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anose="00000500000000000000" pitchFamily="2" charset="0"/>
                <a:ea typeface="Barlow" pitchFamily="34" charset="-122"/>
                <a:cs typeface="Barlow" pitchFamily="34" charset="-120"/>
              </a:rPr>
              <a:t>Porcentaje actual de aceptación en las campañas.</a:t>
            </a:r>
            <a:endParaRPr lang="en-US" sz="1900" dirty="0">
              <a:latin typeface="Barlow" panose="00000500000000000000" pitchFamily="2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10243542" y="3311366"/>
            <a:ext cx="3522821" cy="8146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6400"/>
              </a:lnSpc>
              <a:buNone/>
            </a:pPr>
            <a:r>
              <a:rPr lang="en-US" sz="6400" b="1" dirty="0">
                <a:solidFill>
                  <a:srgbClr val="29DDDA"/>
                </a:solidFill>
                <a:latin typeface="Barlow" panose="00000500000000000000" pitchFamily="2" charset="0"/>
                <a:ea typeface="Spline Sans Bold" pitchFamily="34" charset="-122"/>
                <a:cs typeface="Spline Sans Bold" pitchFamily="34" charset="-120"/>
              </a:rPr>
              <a:t>3</a:t>
            </a:r>
            <a:endParaRPr lang="en-US" sz="6400" dirty="0">
              <a:latin typeface="Barlow" panose="00000500000000000000" pitchFamily="2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10633353" y="4434483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Barlow" panose="00000500000000000000" pitchFamily="2" charset="0"/>
                <a:ea typeface="Spline Sans Bold" pitchFamily="34" charset="-122"/>
                <a:cs typeface="Spline Sans Bold" pitchFamily="34" charset="-120"/>
              </a:rPr>
              <a:t>Llamadas óptimas</a:t>
            </a:r>
            <a:endParaRPr lang="en-US" sz="2150" dirty="0">
              <a:latin typeface="Barlow" panose="00000500000000000000" pitchFamily="2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10243542" y="4925497"/>
            <a:ext cx="3522821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anose="00000500000000000000" pitchFamily="2" charset="0"/>
                <a:ea typeface="Barlow" pitchFamily="34" charset="-122"/>
                <a:cs typeface="Barlow" pitchFamily="34" charset="-120"/>
              </a:rPr>
              <a:t>Número máximo recomendado de intentos.</a:t>
            </a:r>
            <a:endParaRPr lang="en-US" sz="1900" dirty="0">
              <a:latin typeface="Barlow" panose="00000500000000000000" pitchFamily="2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6350437" y="5993249"/>
            <a:ext cx="74159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anose="00000500000000000000" pitchFamily="2" charset="0"/>
                <a:ea typeface="Barlow" pitchFamily="34" charset="-122"/>
                <a:cs typeface="Barlow" pitchFamily="34" charset="-120"/>
              </a:rPr>
              <a:t>La estrategia es mejorable si se articula con buena segmentación. Priorizar segmentos con mayor afinidad mejora la efectividad.</a:t>
            </a:r>
            <a:endParaRPr lang="en-US" sz="1900" dirty="0">
              <a:latin typeface="Barlow" panose="00000500000000000000" pitchFamily="2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18813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2696" y="2670453"/>
            <a:ext cx="3890129" cy="4861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800"/>
              </a:lnSpc>
              <a:buNone/>
            </a:pPr>
            <a:r>
              <a:rPr lang="en-US" sz="3050" b="1" dirty="0">
                <a:solidFill>
                  <a:srgbClr val="F0FCFF"/>
                </a:solidFill>
                <a:latin typeface="Barlow" panose="00000500000000000000" pitchFamily="2" charset="0"/>
                <a:ea typeface="Spline Sans Bold" pitchFamily="34" charset="-122"/>
                <a:cs typeface="Spline Sans Bold" pitchFamily="34" charset="-120"/>
              </a:rPr>
              <a:t>Análisis de Llamadas</a:t>
            </a:r>
            <a:endParaRPr lang="en-US" sz="3050" dirty="0">
              <a:latin typeface="Barlow" panose="00000500000000000000" pitchFamily="2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7303770" y="3419118"/>
            <a:ext cx="22860" cy="3851077"/>
          </a:xfrm>
          <a:prstGeom prst="roundRect">
            <a:avLst>
              <a:gd name="adj" fmla="val 1148684"/>
            </a:avLst>
          </a:prstGeom>
          <a:solidFill>
            <a:srgbClr val="FFFFFF">
              <a:alpha val="24000"/>
            </a:srgbClr>
          </a:solidFill>
          <a:ln/>
        </p:spPr>
        <p:txBody>
          <a:bodyPr/>
          <a:lstStyle/>
          <a:p>
            <a:endParaRPr lang="es-ES">
              <a:latin typeface="Barlow" panose="00000500000000000000" pitchFamily="2" charset="0"/>
            </a:endParaRPr>
          </a:p>
        </p:txBody>
      </p:sp>
      <p:sp>
        <p:nvSpPr>
          <p:cNvPr id="5" name="Shape 2"/>
          <p:cNvSpPr/>
          <p:nvPr/>
        </p:nvSpPr>
        <p:spPr>
          <a:xfrm>
            <a:off x="6616065" y="3801547"/>
            <a:ext cx="525066" cy="22860"/>
          </a:xfrm>
          <a:prstGeom prst="roundRect">
            <a:avLst>
              <a:gd name="adj" fmla="val 1148684"/>
            </a:avLst>
          </a:prstGeom>
          <a:solidFill>
            <a:srgbClr val="16FFBB"/>
          </a:solidFill>
          <a:ln/>
        </p:spPr>
        <p:txBody>
          <a:bodyPr/>
          <a:lstStyle/>
          <a:p>
            <a:endParaRPr lang="es-ES">
              <a:latin typeface="Barlow" panose="00000500000000000000" pitchFamily="2" charset="0"/>
            </a:endParaRPr>
          </a:p>
        </p:txBody>
      </p:sp>
      <p:sp>
        <p:nvSpPr>
          <p:cNvPr id="6" name="Shape 3"/>
          <p:cNvSpPr/>
          <p:nvPr/>
        </p:nvSpPr>
        <p:spPr>
          <a:xfrm>
            <a:off x="7118271" y="3616047"/>
            <a:ext cx="393859" cy="393859"/>
          </a:xfrm>
          <a:prstGeom prst="roundRect">
            <a:avLst>
              <a:gd name="adj" fmla="val 66671"/>
            </a:avLst>
          </a:prstGeom>
          <a:solidFill>
            <a:srgbClr val="0A081B"/>
          </a:solidFill>
          <a:ln w="15240">
            <a:solidFill>
              <a:srgbClr val="16FFBB"/>
            </a:solidFill>
            <a:prstDash val="solid"/>
          </a:ln>
        </p:spPr>
        <p:txBody>
          <a:bodyPr/>
          <a:lstStyle/>
          <a:p>
            <a:endParaRPr lang="es-ES">
              <a:latin typeface="Barlow" panose="00000500000000000000" pitchFamily="2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7198519" y="3667125"/>
            <a:ext cx="233362" cy="291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800" b="1" dirty="0">
                <a:solidFill>
                  <a:srgbClr val="E0E4E6"/>
                </a:solidFill>
                <a:latin typeface="Barlow" panose="00000500000000000000" pitchFamily="2" charset="0"/>
                <a:ea typeface="Spline Sans Bold" pitchFamily="34" charset="-122"/>
                <a:cs typeface="Spline Sans Bold" pitchFamily="34" charset="-120"/>
              </a:rPr>
              <a:t>1</a:t>
            </a:r>
            <a:endParaRPr lang="en-US" sz="1800" dirty="0">
              <a:latin typeface="Barlow" panose="00000500000000000000" pitchFamily="2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4494967" y="3594140"/>
            <a:ext cx="1945005" cy="2431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E0E4E6"/>
                </a:solidFill>
                <a:latin typeface="Barlow" panose="00000500000000000000" pitchFamily="2" charset="0"/>
                <a:ea typeface="Spline Sans Bold" pitchFamily="34" charset="-122"/>
                <a:cs typeface="Spline Sans Bold" pitchFamily="34" charset="-120"/>
              </a:rPr>
              <a:t>Primera llamada</a:t>
            </a:r>
            <a:endParaRPr lang="en-US" sz="1500" dirty="0">
              <a:latin typeface="Barlow" panose="00000500000000000000" pitchFamily="2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612696" y="3942278"/>
            <a:ext cx="5827276" cy="2800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200"/>
              </a:lnSpc>
              <a:buNone/>
            </a:pPr>
            <a:r>
              <a:rPr lang="en-US" sz="1350" dirty="0">
                <a:solidFill>
                  <a:srgbClr val="E0E4E6"/>
                </a:solidFill>
                <a:latin typeface="Barlow" panose="00000500000000000000" pitchFamily="2" charset="0"/>
                <a:ea typeface="Barlow" pitchFamily="34" charset="-122"/>
                <a:cs typeface="Barlow" pitchFamily="34" charset="-120"/>
              </a:rPr>
              <a:t>Mayor tasa de respuesta inicial. Es del 10,8%</a:t>
            </a:r>
            <a:endParaRPr lang="en-US" sz="1350" dirty="0">
              <a:latin typeface="Barlow" panose="00000500000000000000" pitchFamily="2" charset="0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7489269" y="4676775"/>
            <a:ext cx="525066" cy="22860"/>
          </a:xfrm>
          <a:prstGeom prst="roundRect">
            <a:avLst>
              <a:gd name="adj" fmla="val 1148684"/>
            </a:avLst>
          </a:prstGeom>
          <a:solidFill>
            <a:srgbClr val="29DDDA"/>
          </a:solidFill>
          <a:ln/>
        </p:spPr>
        <p:txBody>
          <a:bodyPr/>
          <a:lstStyle/>
          <a:p>
            <a:endParaRPr lang="es-ES">
              <a:latin typeface="Barlow" panose="00000500000000000000" pitchFamily="2" charset="0"/>
            </a:endParaRPr>
          </a:p>
        </p:txBody>
      </p:sp>
      <p:sp>
        <p:nvSpPr>
          <p:cNvPr id="11" name="Shape 8"/>
          <p:cNvSpPr/>
          <p:nvPr/>
        </p:nvSpPr>
        <p:spPr>
          <a:xfrm>
            <a:off x="7118271" y="4491276"/>
            <a:ext cx="393859" cy="393859"/>
          </a:xfrm>
          <a:prstGeom prst="roundRect">
            <a:avLst>
              <a:gd name="adj" fmla="val 66671"/>
            </a:avLst>
          </a:prstGeom>
          <a:solidFill>
            <a:srgbClr val="0A081B"/>
          </a:solidFill>
          <a:ln w="15240">
            <a:solidFill>
              <a:srgbClr val="29DDDA"/>
            </a:solidFill>
            <a:prstDash val="solid"/>
          </a:ln>
        </p:spPr>
        <p:txBody>
          <a:bodyPr/>
          <a:lstStyle/>
          <a:p>
            <a:endParaRPr lang="es-ES">
              <a:latin typeface="Barlow" panose="00000500000000000000" pitchFamily="2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7198519" y="4542353"/>
            <a:ext cx="233362" cy="291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800" b="1" dirty="0">
                <a:solidFill>
                  <a:srgbClr val="E0E4E6"/>
                </a:solidFill>
                <a:latin typeface="Barlow" panose="00000500000000000000" pitchFamily="2" charset="0"/>
                <a:ea typeface="Spline Sans Bold" pitchFamily="34" charset="-122"/>
                <a:cs typeface="Spline Sans Bold" pitchFamily="34" charset="-120"/>
              </a:rPr>
              <a:t>2</a:t>
            </a:r>
            <a:endParaRPr lang="en-US" sz="1800" dirty="0">
              <a:latin typeface="Barlow" panose="00000500000000000000" pitchFamily="2" charset="0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8190428" y="4469368"/>
            <a:ext cx="1945005" cy="2431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E0E4E6"/>
                </a:solidFill>
                <a:latin typeface="Barlow" panose="00000500000000000000" pitchFamily="2" charset="0"/>
                <a:ea typeface="Spline Sans Bold" pitchFamily="34" charset="-122"/>
                <a:cs typeface="Spline Sans Bold" pitchFamily="34" charset="-120"/>
              </a:rPr>
              <a:t>Segunda llamada</a:t>
            </a:r>
            <a:endParaRPr lang="en-US" sz="1500" dirty="0">
              <a:latin typeface="Barlow" panose="00000500000000000000" pitchFamily="2" charset="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8190428" y="4817507"/>
            <a:ext cx="5827276" cy="2800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E0E4E6"/>
                </a:solidFill>
                <a:latin typeface="Barlow" panose="00000500000000000000" pitchFamily="2" charset="0"/>
                <a:ea typeface="Barlow" pitchFamily="34" charset="-122"/>
                <a:cs typeface="Barlow" pitchFamily="34" charset="-120"/>
              </a:rPr>
              <a:t>Tasa de conversión máxima. Es del 11,5%</a:t>
            </a:r>
            <a:endParaRPr lang="en-US" sz="1350" dirty="0">
              <a:latin typeface="Barlow" panose="00000500000000000000" pitchFamily="2" charset="0"/>
            </a:endParaRPr>
          </a:p>
        </p:txBody>
      </p:sp>
      <p:sp>
        <p:nvSpPr>
          <p:cNvPr id="15" name="Shape 12"/>
          <p:cNvSpPr/>
          <p:nvPr/>
        </p:nvSpPr>
        <p:spPr>
          <a:xfrm>
            <a:off x="6616065" y="5464493"/>
            <a:ext cx="525066" cy="22860"/>
          </a:xfrm>
          <a:prstGeom prst="roundRect">
            <a:avLst>
              <a:gd name="adj" fmla="val 1148684"/>
            </a:avLst>
          </a:prstGeom>
          <a:solidFill>
            <a:srgbClr val="37A7E7"/>
          </a:solidFill>
          <a:ln/>
        </p:spPr>
        <p:txBody>
          <a:bodyPr/>
          <a:lstStyle/>
          <a:p>
            <a:endParaRPr lang="es-ES">
              <a:latin typeface="Barlow" panose="00000500000000000000" pitchFamily="2" charset="0"/>
            </a:endParaRPr>
          </a:p>
        </p:txBody>
      </p:sp>
      <p:sp>
        <p:nvSpPr>
          <p:cNvPr id="16" name="Shape 13"/>
          <p:cNvSpPr/>
          <p:nvPr/>
        </p:nvSpPr>
        <p:spPr>
          <a:xfrm>
            <a:off x="7118271" y="5278993"/>
            <a:ext cx="393859" cy="393859"/>
          </a:xfrm>
          <a:prstGeom prst="roundRect">
            <a:avLst>
              <a:gd name="adj" fmla="val 66671"/>
            </a:avLst>
          </a:prstGeom>
          <a:solidFill>
            <a:srgbClr val="0A081B"/>
          </a:solidFill>
          <a:ln w="15240">
            <a:solidFill>
              <a:srgbClr val="37A7E7"/>
            </a:solidFill>
            <a:prstDash val="solid"/>
          </a:ln>
        </p:spPr>
        <p:txBody>
          <a:bodyPr/>
          <a:lstStyle/>
          <a:p>
            <a:endParaRPr lang="es-ES">
              <a:latin typeface="Barlow" panose="00000500000000000000" pitchFamily="2" charset="0"/>
            </a:endParaRPr>
          </a:p>
        </p:txBody>
      </p:sp>
      <p:sp>
        <p:nvSpPr>
          <p:cNvPr id="17" name="Text 14"/>
          <p:cNvSpPr/>
          <p:nvPr/>
        </p:nvSpPr>
        <p:spPr>
          <a:xfrm>
            <a:off x="7198519" y="5330071"/>
            <a:ext cx="233362" cy="291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800" b="1" dirty="0">
                <a:solidFill>
                  <a:srgbClr val="E0E4E6"/>
                </a:solidFill>
                <a:latin typeface="Barlow" panose="00000500000000000000" pitchFamily="2" charset="0"/>
                <a:ea typeface="Spline Sans Bold" pitchFamily="34" charset="-122"/>
                <a:cs typeface="Spline Sans Bold" pitchFamily="34" charset="-120"/>
              </a:rPr>
              <a:t>3</a:t>
            </a:r>
            <a:endParaRPr lang="en-US" sz="1800" dirty="0">
              <a:latin typeface="Barlow" panose="00000500000000000000" pitchFamily="2" charset="0"/>
            </a:endParaRPr>
          </a:p>
        </p:txBody>
      </p:sp>
      <p:sp>
        <p:nvSpPr>
          <p:cNvPr id="18" name="Text 15"/>
          <p:cNvSpPr/>
          <p:nvPr/>
        </p:nvSpPr>
        <p:spPr>
          <a:xfrm>
            <a:off x="4494967" y="5257086"/>
            <a:ext cx="1945005" cy="2431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E0E4E6"/>
                </a:solidFill>
                <a:latin typeface="Barlow" panose="00000500000000000000" pitchFamily="2" charset="0"/>
                <a:ea typeface="Spline Sans Bold" pitchFamily="34" charset="-122"/>
                <a:cs typeface="Spline Sans Bold" pitchFamily="34" charset="-120"/>
              </a:rPr>
              <a:t>Tercera llamada</a:t>
            </a:r>
            <a:endParaRPr lang="en-US" sz="1500" dirty="0">
              <a:latin typeface="Barlow" panose="00000500000000000000" pitchFamily="2" charset="0"/>
            </a:endParaRPr>
          </a:p>
        </p:txBody>
      </p:sp>
      <p:sp>
        <p:nvSpPr>
          <p:cNvPr id="19" name="Text 16"/>
          <p:cNvSpPr/>
          <p:nvPr/>
        </p:nvSpPr>
        <p:spPr>
          <a:xfrm>
            <a:off x="612696" y="5605224"/>
            <a:ext cx="5827276" cy="2800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200"/>
              </a:lnSpc>
              <a:buNone/>
            </a:pPr>
            <a:r>
              <a:rPr lang="en-US" sz="1350" dirty="0">
                <a:solidFill>
                  <a:srgbClr val="E0E4E6"/>
                </a:solidFill>
                <a:latin typeface="Barlow" panose="00000500000000000000" pitchFamily="2" charset="0"/>
                <a:ea typeface="Barlow" pitchFamily="34" charset="-122"/>
                <a:cs typeface="Barlow" pitchFamily="34" charset="-120"/>
              </a:rPr>
              <a:t>Punto de inflexión. Es del 9,5%</a:t>
            </a:r>
            <a:endParaRPr lang="en-US" sz="1350" dirty="0">
              <a:latin typeface="Barlow" panose="00000500000000000000" pitchFamily="2" charset="0"/>
            </a:endParaRPr>
          </a:p>
        </p:txBody>
      </p:sp>
      <p:sp>
        <p:nvSpPr>
          <p:cNvPr id="20" name="Shape 17"/>
          <p:cNvSpPr/>
          <p:nvPr/>
        </p:nvSpPr>
        <p:spPr>
          <a:xfrm>
            <a:off x="7489269" y="6252210"/>
            <a:ext cx="525066" cy="22860"/>
          </a:xfrm>
          <a:prstGeom prst="roundRect">
            <a:avLst>
              <a:gd name="adj" fmla="val 1148684"/>
            </a:avLst>
          </a:prstGeom>
          <a:solidFill>
            <a:srgbClr val="091231"/>
          </a:solidFill>
          <a:ln/>
        </p:spPr>
        <p:txBody>
          <a:bodyPr/>
          <a:lstStyle/>
          <a:p>
            <a:endParaRPr lang="es-ES">
              <a:latin typeface="Barlow" panose="00000500000000000000" pitchFamily="2" charset="0"/>
            </a:endParaRPr>
          </a:p>
        </p:txBody>
      </p:sp>
      <p:sp>
        <p:nvSpPr>
          <p:cNvPr id="21" name="Shape 18"/>
          <p:cNvSpPr/>
          <p:nvPr/>
        </p:nvSpPr>
        <p:spPr>
          <a:xfrm>
            <a:off x="7118271" y="6066711"/>
            <a:ext cx="393859" cy="393859"/>
          </a:xfrm>
          <a:prstGeom prst="roundRect">
            <a:avLst>
              <a:gd name="adj" fmla="val 66671"/>
            </a:avLst>
          </a:prstGeom>
          <a:solidFill>
            <a:srgbClr val="0A081B"/>
          </a:solidFill>
          <a:ln w="15240">
            <a:solidFill>
              <a:srgbClr val="091231"/>
            </a:solidFill>
            <a:prstDash val="solid"/>
          </a:ln>
        </p:spPr>
        <p:txBody>
          <a:bodyPr/>
          <a:lstStyle/>
          <a:p>
            <a:endParaRPr lang="es-ES">
              <a:latin typeface="Barlow" panose="00000500000000000000" pitchFamily="2" charset="0"/>
            </a:endParaRPr>
          </a:p>
        </p:txBody>
      </p:sp>
      <p:sp>
        <p:nvSpPr>
          <p:cNvPr id="22" name="Text 19"/>
          <p:cNvSpPr/>
          <p:nvPr/>
        </p:nvSpPr>
        <p:spPr>
          <a:xfrm>
            <a:off x="7198519" y="6117788"/>
            <a:ext cx="233362" cy="291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800" b="1" dirty="0">
                <a:solidFill>
                  <a:srgbClr val="E0E4E6"/>
                </a:solidFill>
                <a:latin typeface="Barlow" panose="00000500000000000000" pitchFamily="2" charset="0"/>
                <a:ea typeface="Spline Sans Bold" pitchFamily="34" charset="-122"/>
                <a:cs typeface="Spline Sans Bold" pitchFamily="34" charset="-120"/>
              </a:rPr>
              <a:t>4</a:t>
            </a:r>
            <a:endParaRPr lang="en-US" sz="1800" dirty="0">
              <a:latin typeface="Barlow" panose="00000500000000000000" pitchFamily="2" charset="0"/>
            </a:endParaRPr>
          </a:p>
        </p:txBody>
      </p:sp>
      <p:sp>
        <p:nvSpPr>
          <p:cNvPr id="23" name="Text 20"/>
          <p:cNvSpPr/>
          <p:nvPr/>
        </p:nvSpPr>
        <p:spPr>
          <a:xfrm>
            <a:off x="8190428" y="6044803"/>
            <a:ext cx="1945005" cy="2431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E0E4E6"/>
                </a:solidFill>
                <a:latin typeface="Barlow" panose="00000500000000000000" pitchFamily="2" charset="0"/>
                <a:ea typeface="Spline Sans Bold" pitchFamily="34" charset="-122"/>
                <a:cs typeface="Spline Sans Bold" pitchFamily="34" charset="-120"/>
              </a:rPr>
              <a:t>Cuarta+ llamada</a:t>
            </a:r>
            <a:endParaRPr lang="en-US" sz="1500" dirty="0">
              <a:latin typeface="Barlow" panose="00000500000000000000" pitchFamily="2" charset="0"/>
            </a:endParaRPr>
          </a:p>
        </p:txBody>
      </p:sp>
      <p:sp>
        <p:nvSpPr>
          <p:cNvPr id="24" name="Text 21"/>
          <p:cNvSpPr/>
          <p:nvPr/>
        </p:nvSpPr>
        <p:spPr>
          <a:xfrm>
            <a:off x="8190428" y="6392942"/>
            <a:ext cx="5827276" cy="5600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E0E4E6"/>
                </a:solidFill>
                <a:latin typeface="Barlow" panose="00000500000000000000" pitchFamily="2" charset="0"/>
                <a:ea typeface="Barlow" pitchFamily="34" charset="-122"/>
                <a:cs typeface="Barlow" pitchFamily="34" charset="-120"/>
              </a:rPr>
              <a:t>Rendimiento muy decreciente. Aumenta rechazo y costes operativos. Es del 6,7%</a:t>
            </a:r>
            <a:endParaRPr lang="en-US" sz="1350" dirty="0">
              <a:latin typeface="Barlow" panose="00000500000000000000" pitchFamily="2" charset="0"/>
            </a:endParaRPr>
          </a:p>
        </p:txBody>
      </p:sp>
      <p:sp>
        <p:nvSpPr>
          <p:cNvPr id="25" name="Text 22"/>
          <p:cNvSpPr/>
          <p:nvPr/>
        </p:nvSpPr>
        <p:spPr>
          <a:xfrm>
            <a:off x="612696" y="7467124"/>
            <a:ext cx="13405009" cy="2800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00"/>
              </a:lnSpc>
              <a:buNone/>
            </a:pPr>
            <a:r>
              <a:rPr lang="en-US" sz="1350" dirty="0">
                <a:solidFill>
                  <a:srgbClr val="E0E4E6"/>
                </a:solidFill>
                <a:latin typeface="Barlow" panose="00000500000000000000" pitchFamily="2" charset="0"/>
                <a:ea typeface="Barlow" pitchFamily="34" charset="-122"/>
                <a:cs typeface="Barlow" pitchFamily="34" charset="-120"/>
              </a:rPr>
              <a:t>Tras la tercera llamada, la tasa de respuesta positiva se reduce drásticamente. Es más rentable reasignar recursos a otros clientes.</a:t>
            </a:r>
            <a:endParaRPr lang="en-US" sz="1350" dirty="0">
              <a:latin typeface="Barlow" panose="00000500000000000000" pitchFamily="2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3082" y="591503"/>
            <a:ext cx="9124236" cy="612743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2713" y="7041475"/>
            <a:ext cx="4779883" cy="597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700"/>
              </a:lnSpc>
              <a:buNone/>
            </a:pPr>
            <a:endParaRPr lang="en-US" sz="3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99611" y="549712"/>
            <a:ext cx="5768340" cy="5551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350"/>
              </a:lnSpc>
              <a:buNone/>
            </a:pPr>
            <a:r>
              <a:rPr lang="en-US" sz="3450" b="1" dirty="0">
                <a:solidFill>
                  <a:srgbClr val="F0FCFF"/>
                </a:solidFill>
                <a:latin typeface="Barlow" panose="00000500000000000000" pitchFamily="2" charset="0"/>
                <a:ea typeface="Spline Sans Bold" pitchFamily="34" charset="-122"/>
                <a:cs typeface="Spline Sans Bold" pitchFamily="34" charset="-120"/>
              </a:rPr>
              <a:t>3. Perfil Ideal de Conversión</a:t>
            </a:r>
            <a:endParaRPr lang="en-US" sz="3450" dirty="0">
              <a:latin typeface="Barlow" panose="00000500000000000000" pitchFamily="2" charset="0"/>
            </a:endParaRPr>
          </a:p>
        </p:txBody>
      </p:sp>
      <p:sp>
        <p:nvSpPr>
          <p:cNvPr id="3" name="Shape 1"/>
          <p:cNvSpPr/>
          <p:nvPr/>
        </p:nvSpPr>
        <p:spPr>
          <a:xfrm>
            <a:off x="699611" y="1504712"/>
            <a:ext cx="13231178" cy="5638086"/>
          </a:xfrm>
          <a:prstGeom prst="roundRect">
            <a:avLst>
              <a:gd name="adj" fmla="val 5318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  <p:txBody>
          <a:bodyPr/>
          <a:lstStyle/>
          <a:p>
            <a:endParaRPr lang="es-ES">
              <a:latin typeface="Barlow" panose="00000500000000000000" pitchFamily="2" charset="0"/>
            </a:endParaRPr>
          </a:p>
        </p:txBody>
      </p:sp>
      <p:sp>
        <p:nvSpPr>
          <p:cNvPr id="4" name="Shape 2"/>
          <p:cNvSpPr/>
          <p:nvPr/>
        </p:nvSpPr>
        <p:spPr>
          <a:xfrm>
            <a:off x="707231" y="1512332"/>
            <a:ext cx="13214509" cy="57483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s-ES">
              <a:latin typeface="Barlow" panose="00000500000000000000" pitchFamily="2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908566" y="1639848"/>
            <a:ext cx="4000738" cy="319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E0E4E6"/>
                </a:solidFill>
                <a:latin typeface="Barlow" panose="00000500000000000000" pitchFamily="2" charset="0"/>
                <a:ea typeface="Barlow" pitchFamily="34" charset="-122"/>
                <a:cs typeface="Barlow" pitchFamily="34" charset="-120"/>
              </a:rPr>
              <a:t>Variable</a:t>
            </a:r>
            <a:endParaRPr lang="en-US" sz="1550" dirty="0">
              <a:latin typeface="Barlow" panose="00000500000000000000" pitchFamily="2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5316736" y="1639848"/>
            <a:ext cx="3996928" cy="319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E0E4E6"/>
                </a:solidFill>
                <a:latin typeface="Barlow" panose="00000500000000000000" pitchFamily="2" charset="0"/>
                <a:ea typeface="Barlow" pitchFamily="34" charset="-122"/>
                <a:cs typeface="Barlow" pitchFamily="34" charset="-120"/>
              </a:rPr>
              <a:t>Valor Común en “Aceptan”</a:t>
            </a:r>
            <a:endParaRPr lang="en-US" sz="1550" dirty="0">
              <a:latin typeface="Barlow" panose="00000500000000000000" pitchFamily="2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9721096" y="1639848"/>
            <a:ext cx="4000738" cy="319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E0E4E6"/>
                </a:solidFill>
                <a:latin typeface="Barlow" panose="00000500000000000000" pitchFamily="2" charset="0"/>
                <a:ea typeface="Barlow" pitchFamily="34" charset="-122"/>
                <a:cs typeface="Barlow" pitchFamily="34" charset="-120"/>
              </a:rPr>
              <a:t>Interpretación</a:t>
            </a:r>
            <a:endParaRPr lang="en-US" sz="1550" dirty="0">
              <a:latin typeface="Barlow" panose="00000500000000000000" pitchFamily="2" charset="0"/>
            </a:endParaRPr>
          </a:p>
        </p:txBody>
      </p:sp>
      <p:sp>
        <p:nvSpPr>
          <p:cNvPr id="8" name="Shape 6"/>
          <p:cNvSpPr/>
          <p:nvPr/>
        </p:nvSpPr>
        <p:spPr>
          <a:xfrm>
            <a:off x="707231" y="2087166"/>
            <a:ext cx="13214509" cy="57483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s-ES">
              <a:latin typeface="Barlow" panose="00000500000000000000" pitchFamily="2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908566" y="2214682"/>
            <a:ext cx="4000738" cy="319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E0E4E6"/>
                </a:solidFill>
                <a:latin typeface="Barlow" panose="00000500000000000000" pitchFamily="2" charset="0"/>
                <a:ea typeface="Barlow" pitchFamily="34" charset="-122"/>
                <a:cs typeface="Barlow" pitchFamily="34" charset="-120"/>
              </a:rPr>
              <a:t>Edad (age)</a:t>
            </a:r>
            <a:endParaRPr lang="en-US" sz="1550" dirty="0">
              <a:latin typeface="Barlow" panose="00000500000000000000" pitchFamily="2" charset="0"/>
            </a:endParaRPr>
          </a:p>
        </p:txBody>
      </p:sp>
      <p:sp>
        <p:nvSpPr>
          <p:cNvPr id="10" name="Text 8"/>
          <p:cNvSpPr/>
          <p:nvPr/>
        </p:nvSpPr>
        <p:spPr>
          <a:xfrm>
            <a:off x="5316736" y="2214682"/>
            <a:ext cx="3996928" cy="319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1550" dirty="0">
                <a:solidFill>
                  <a:srgbClr val="E0E4E6"/>
                </a:solidFill>
                <a:latin typeface="Barlow" panose="00000500000000000000" pitchFamily="2" charset="0"/>
                <a:ea typeface="Barlow" pitchFamily="34" charset="-122"/>
                <a:cs typeface="Barlow" pitchFamily="34" charset="-120"/>
              </a:rPr>
              <a:t>30-39 años (aprox.)</a:t>
            </a:r>
            <a:endParaRPr lang="en-US" sz="1550" dirty="0">
              <a:latin typeface="Barlow" panose="00000500000000000000" pitchFamily="2" charset="0"/>
            </a:endParaRPr>
          </a:p>
        </p:txBody>
      </p:sp>
      <p:sp>
        <p:nvSpPr>
          <p:cNvPr id="11" name="Text 9"/>
          <p:cNvSpPr/>
          <p:nvPr/>
        </p:nvSpPr>
        <p:spPr>
          <a:xfrm>
            <a:off x="9721096" y="2214682"/>
            <a:ext cx="4000738" cy="319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1550" dirty="0">
                <a:solidFill>
                  <a:srgbClr val="E0E4E6"/>
                </a:solidFill>
                <a:latin typeface="Barlow" panose="00000500000000000000" pitchFamily="2" charset="0"/>
                <a:ea typeface="Barlow" pitchFamily="34" charset="-122"/>
                <a:cs typeface="Barlow" pitchFamily="34" charset="-120"/>
              </a:rPr>
              <a:t>Mayor estabilidad laboral y financiera</a:t>
            </a:r>
            <a:endParaRPr lang="en-US" sz="1550" dirty="0">
              <a:latin typeface="Barlow" panose="00000500000000000000" pitchFamily="2" charset="0"/>
            </a:endParaRPr>
          </a:p>
        </p:txBody>
      </p:sp>
      <p:sp>
        <p:nvSpPr>
          <p:cNvPr id="12" name="Shape 10"/>
          <p:cNvSpPr/>
          <p:nvPr/>
        </p:nvSpPr>
        <p:spPr>
          <a:xfrm>
            <a:off x="707231" y="2661999"/>
            <a:ext cx="13214509" cy="89463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s-ES">
              <a:latin typeface="Barlow" panose="00000500000000000000" pitchFamily="2" charset="0"/>
            </a:endParaRPr>
          </a:p>
        </p:txBody>
      </p:sp>
      <p:sp>
        <p:nvSpPr>
          <p:cNvPr id="13" name="Text 11"/>
          <p:cNvSpPr/>
          <p:nvPr/>
        </p:nvSpPr>
        <p:spPr>
          <a:xfrm>
            <a:off x="908566" y="2789515"/>
            <a:ext cx="4000738" cy="319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E0E4E6"/>
                </a:solidFill>
                <a:latin typeface="Barlow" panose="00000500000000000000" pitchFamily="2" charset="0"/>
                <a:ea typeface="Barlow" pitchFamily="34" charset="-122"/>
                <a:cs typeface="Barlow" pitchFamily="34" charset="-120"/>
              </a:rPr>
              <a:t>Trabajo (job)</a:t>
            </a:r>
            <a:endParaRPr lang="en-US" sz="1550" dirty="0">
              <a:latin typeface="Barlow" panose="00000500000000000000" pitchFamily="2" charset="0"/>
            </a:endParaRPr>
          </a:p>
        </p:txBody>
      </p:sp>
      <p:sp>
        <p:nvSpPr>
          <p:cNvPr id="14" name="Text 12"/>
          <p:cNvSpPr/>
          <p:nvPr/>
        </p:nvSpPr>
        <p:spPr>
          <a:xfrm>
            <a:off x="5316736" y="2789515"/>
            <a:ext cx="3996928" cy="6396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1550" dirty="0">
                <a:solidFill>
                  <a:srgbClr val="E0E4E6"/>
                </a:solidFill>
                <a:latin typeface="Barlow" panose="00000500000000000000" pitchFamily="2" charset="0"/>
                <a:ea typeface="Barlow" pitchFamily="34" charset="-122"/>
                <a:cs typeface="Barlow" pitchFamily="34" charset="-120"/>
              </a:rPr>
              <a:t>“management”, “technician”, “admin.” , ”Blue collar”</a:t>
            </a:r>
            <a:endParaRPr lang="en-US" sz="1550" dirty="0">
              <a:latin typeface="Barlow" panose="00000500000000000000" pitchFamily="2" charset="0"/>
            </a:endParaRPr>
          </a:p>
        </p:txBody>
      </p:sp>
      <p:sp>
        <p:nvSpPr>
          <p:cNvPr id="15" name="Text 13"/>
          <p:cNvSpPr/>
          <p:nvPr/>
        </p:nvSpPr>
        <p:spPr>
          <a:xfrm>
            <a:off x="9721096" y="2789515"/>
            <a:ext cx="4000738" cy="6396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1550" dirty="0">
                <a:solidFill>
                  <a:srgbClr val="E0E4E6"/>
                </a:solidFill>
                <a:latin typeface="Barlow" panose="00000500000000000000" pitchFamily="2" charset="0"/>
                <a:ea typeface="Barlow" pitchFamily="34" charset="-122"/>
                <a:cs typeface="Barlow" pitchFamily="34" charset="-120"/>
              </a:rPr>
              <a:t>Empleos relativamente estables con ingresos fijos</a:t>
            </a:r>
            <a:endParaRPr lang="en-US" sz="1550" dirty="0">
              <a:latin typeface="Barlow" panose="00000500000000000000" pitchFamily="2" charset="0"/>
            </a:endParaRPr>
          </a:p>
        </p:txBody>
      </p:sp>
      <p:sp>
        <p:nvSpPr>
          <p:cNvPr id="16" name="Shape 14"/>
          <p:cNvSpPr/>
          <p:nvPr/>
        </p:nvSpPr>
        <p:spPr>
          <a:xfrm>
            <a:off x="707231" y="3556635"/>
            <a:ext cx="13214509" cy="89463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s-ES">
              <a:latin typeface="Barlow" panose="00000500000000000000" pitchFamily="2" charset="0"/>
            </a:endParaRPr>
          </a:p>
        </p:txBody>
      </p:sp>
      <p:sp>
        <p:nvSpPr>
          <p:cNvPr id="17" name="Text 15"/>
          <p:cNvSpPr/>
          <p:nvPr/>
        </p:nvSpPr>
        <p:spPr>
          <a:xfrm>
            <a:off x="908566" y="3684151"/>
            <a:ext cx="4000738" cy="319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E0E4E6"/>
                </a:solidFill>
                <a:latin typeface="Barlow" panose="00000500000000000000" pitchFamily="2" charset="0"/>
                <a:ea typeface="Barlow" pitchFamily="34" charset="-122"/>
                <a:cs typeface="Barlow" pitchFamily="34" charset="-120"/>
              </a:rPr>
              <a:t>Estado Civil</a:t>
            </a:r>
            <a:endParaRPr lang="en-US" sz="1550" dirty="0">
              <a:latin typeface="Barlow" panose="00000500000000000000" pitchFamily="2" charset="0"/>
            </a:endParaRPr>
          </a:p>
        </p:txBody>
      </p:sp>
      <p:sp>
        <p:nvSpPr>
          <p:cNvPr id="18" name="Text 16"/>
          <p:cNvSpPr/>
          <p:nvPr/>
        </p:nvSpPr>
        <p:spPr>
          <a:xfrm>
            <a:off x="5316736" y="3684151"/>
            <a:ext cx="3996928" cy="319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1550" dirty="0">
                <a:solidFill>
                  <a:srgbClr val="E0E4E6"/>
                </a:solidFill>
                <a:latin typeface="Barlow" panose="00000500000000000000" pitchFamily="2" charset="0"/>
                <a:ea typeface="Barlow" pitchFamily="34" charset="-122"/>
                <a:cs typeface="Barlow" pitchFamily="34" charset="-120"/>
              </a:rPr>
              <a:t>“married”</a:t>
            </a:r>
            <a:endParaRPr lang="en-US" sz="1550" dirty="0">
              <a:latin typeface="Barlow" panose="00000500000000000000" pitchFamily="2" charset="0"/>
            </a:endParaRPr>
          </a:p>
        </p:txBody>
      </p:sp>
      <p:sp>
        <p:nvSpPr>
          <p:cNvPr id="19" name="Text 17"/>
          <p:cNvSpPr/>
          <p:nvPr/>
        </p:nvSpPr>
        <p:spPr>
          <a:xfrm>
            <a:off x="9721096" y="3684151"/>
            <a:ext cx="4000738" cy="6396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1550" dirty="0">
                <a:solidFill>
                  <a:srgbClr val="E0E4E6"/>
                </a:solidFill>
                <a:latin typeface="Barlow" panose="00000500000000000000" pitchFamily="2" charset="0"/>
                <a:ea typeface="Barlow" pitchFamily="34" charset="-122"/>
                <a:cs typeface="Barlow" pitchFamily="34" charset="-120"/>
              </a:rPr>
              <a:t>Planificación financiera familiar, tendencia a ahorrar/invertir</a:t>
            </a:r>
            <a:endParaRPr lang="en-US" sz="1550" dirty="0">
              <a:latin typeface="Barlow" panose="00000500000000000000" pitchFamily="2" charset="0"/>
            </a:endParaRPr>
          </a:p>
        </p:txBody>
      </p:sp>
      <p:sp>
        <p:nvSpPr>
          <p:cNvPr id="20" name="Shape 18"/>
          <p:cNvSpPr/>
          <p:nvPr/>
        </p:nvSpPr>
        <p:spPr>
          <a:xfrm>
            <a:off x="707231" y="4451271"/>
            <a:ext cx="13214509" cy="89463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s-ES">
              <a:latin typeface="Barlow" panose="00000500000000000000" pitchFamily="2" charset="0"/>
            </a:endParaRPr>
          </a:p>
        </p:txBody>
      </p:sp>
      <p:sp>
        <p:nvSpPr>
          <p:cNvPr id="21" name="Text 19"/>
          <p:cNvSpPr/>
          <p:nvPr/>
        </p:nvSpPr>
        <p:spPr>
          <a:xfrm>
            <a:off x="908566" y="4578787"/>
            <a:ext cx="4000738" cy="319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E0E4E6"/>
                </a:solidFill>
                <a:latin typeface="Barlow" panose="00000500000000000000" pitchFamily="2" charset="0"/>
                <a:ea typeface="Barlow" pitchFamily="34" charset="-122"/>
                <a:cs typeface="Barlow" pitchFamily="34" charset="-120"/>
              </a:rPr>
              <a:t>Educación</a:t>
            </a:r>
            <a:endParaRPr lang="en-US" sz="1550" dirty="0">
              <a:latin typeface="Barlow" panose="00000500000000000000" pitchFamily="2" charset="0"/>
            </a:endParaRPr>
          </a:p>
        </p:txBody>
      </p:sp>
      <p:sp>
        <p:nvSpPr>
          <p:cNvPr id="22" name="Text 20"/>
          <p:cNvSpPr/>
          <p:nvPr/>
        </p:nvSpPr>
        <p:spPr>
          <a:xfrm>
            <a:off x="5316736" y="4578787"/>
            <a:ext cx="3996928" cy="319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1550" dirty="0">
                <a:solidFill>
                  <a:srgbClr val="E0E4E6"/>
                </a:solidFill>
                <a:latin typeface="Barlow" panose="00000500000000000000" pitchFamily="2" charset="0"/>
                <a:ea typeface="Barlow" pitchFamily="34" charset="-122"/>
                <a:cs typeface="Barlow" pitchFamily="34" charset="-120"/>
              </a:rPr>
              <a:t>“secondary” o “tertiary”</a:t>
            </a:r>
            <a:endParaRPr lang="en-US" sz="1550" dirty="0">
              <a:latin typeface="Barlow" panose="00000500000000000000" pitchFamily="2" charset="0"/>
            </a:endParaRPr>
          </a:p>
        </p:txBody>
      </p:sp>
      <p:sp>
        <p:nvSpPr>
          <p:cNvPr id="23" name="Text 21"/>
          <p:cNvSpPr/>
          <p:nvPr/>
        </p:nvSpPr>
        <p:spPr>
          <a:xfrm>
            <a:off x="9721096" y="4578787"/>
            <a:ext cx="4000738" cy="6396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1550" dirty="0">
                <a:solidFill>
                  <a:srgbClr val="E0E4E6"/>
                </a:solidFill>
                <a:latin typeface="Barlow" panose="00000500000000000000" pitchFamily="2" charset="0"/>
                <a:ea typeface="Barlow" pitchFamily="34" charset="-122"/>
                <a:cs typeface="Barlow" pitchFamily="34" charset="-120"/>
              </a:rPr>
              <a:t>Mayor cultura financiera y apertura a nuevos productos</a:t>
            </a:r>
            <a:endParaRPr lang="en-US" sz="1550" dirty="0">
              <a:latin typeface="Barlow" panose="00000500000000000000" pitchFamily="2" charset="0"/>
            </a:endParaRPr>
          </a:p>
        </p:txBody>
      </p:sp>
      <p:sp>
        <p:nvSpPr>
          <p:cNvPr id="24" name="Shape 22"/>
          <p:cNvSpPr/>
          <p:nvPr/>
        </p:nvSpPr>
        <p:spPr>
          <a:xfrm>
            <a:off x="707231" y="5345906"/>
            <a:ext cx="13214509" cy="89463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s-ES">
              <a:latin typeface="Barlow" panose="00000500000000000000" pitchFamily="2" charset="0"/>
            </a:endParaRPr>
          </a:p>
        </p:txBody>
      </p:sp>
      <p:sp>
        <p:nvSpPr>
          <p:cNvPr id="25" name="Text 23"/>
          <p:cNvSpPr/>
          <p:nvPr/>
        </p:nvSpPr>
        <p:spPr>
          <a:xfrm>
            <a:off x="908566" y="5473422"/>
            <a:ext cx="4000738" cy="319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E0E4E6"/>
                </a:solidFill>
                <a:latin typeface="Barlow" panose="00000500000000000000" pitchFamily="2" charset="0"/>
                <a:ea typeface="Barlow" pitchFamily="34" charset="-122"/>
                <a:cs typeface="Barlow" pitchFamily="34" charset="-120"/>
              </a:rPr>
              <a:t>Balance</a:t>
            </a:r>
            <a:endParaRPr lang="en-US" sz="1550" dirty="0">
              <a:latin typeface="Barlow" panose="00000500000000000000" pitchFamily="2" charset="0"/>
            </a:endParaRPr>
          </a:p>
        </p:txBody>
      </p:sp>
      <p:sp>
        <p:nvSpPr>
          <p:cNvPr id="26" name="Text 24"/>
          <p:cNvSpPr/>
          <p:nvPr/>
        </p:nvSpPr>
        <p:spPr>
          <a:xfrm>
            <a:off x="5316736" y="5473422"/>
            <a:ext cx="3996928" cy="319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1550" dirty="0">
                <a:solidFill>
                  <a:srgbClr val="E0E4E6"/>
                </a:solidFill>
                <a:latin typeface="Barlow" panose="00000500000000000000" pitchFamily="2" charset="0"/>
                <a:ea typeface="Barlow" pitchFamily="34" charset="-122"/>
                <a:cs typeface="Barlow" pitchFamily="34" charset="-120"/>
              </a:rPr>
              <a:t>Superior a la mediana del conjunto</a:t>
            </a:r>
            <a:endParaRPr lang="en-US" sz="1550" dirty="0">
              <a:latin typeface="Barlow" panose="00000500000000000000" pitchFamily="2" charset="0"/>
            </a:endParaRPr>
          </a:p>
        </p:txBody>
      </p:sp>
      <p:sp>
        <p:nvSpPr>
          <p:cNvPr id="27" name="Text 25"/>
          <p:cNvSpPr/>
          <p:nvPr/>
        </p:nvSpPr>
        <p:spPr>
          <a:xfrm>
            <a:off x="9721096" y="5473422"/>
            <a:ext cx="4000738" cy="6396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1550" dirty="0">
                <a:solidFill>
                  <a:srgbClr val="E0E4E6"/>
                </a:solidFill>
                <a:latin typeface="Barlow" panose="00000500000000000000" pitchFamily="2" charset="0"/>
                <a:ea typeface="Barlow" pitchFamily="34" charset="-122"/>
                <a:cs typeface="Barlow" pitchFamily="34" charset="-120"/>
              </a:rPr>
              <a:t>Capacidad económica para depositar o invertir</a:t>
            </a:r>
            <a:endParaRPr lang="en-US" sz="1550" dirty="0">
              <a:latin typeface="Barlow" panose="00000500000000000000" pitchFamily="2" charset="0"/>
            </a:endParaRPr>
          </a:p>
        </p:txBody>
      </p:sp>
      <p:sp>
        <p:nvSpPr>
          <p:cNvPr id="28" name="Shape 26"/>
          <p:cNvSpPr/>
          <p:nvPr/>
        </p:nvSpPr>
        <p:spPr>
          <a:xfrm>
            <a:off x="707231" y="6240542"/>
            <a:ext cx="13214509" cy="89463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s-ES">
              <a:latin typeface="Barlow" panose="00000500000000000000" pitchFamily="2" charset="0"/>
            </a:endParaRPr>
          </a:p>
        </p:txBody>
      </p:sp>
      <p:sp>
        <p:nvSpPr>
          <p:cNvPr id="29" name="Text 27"/>
          <p:cNvSpPr/>
          <p:nvPr/>
        </p:nvSpPr>
        <p:spPr>
          <a:xfrm>
            <a:off x="908566" y="6368058"/>
            <a:ext cx="4000738" cy="319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E0E4E6"/>
                </a:solidFill>
                <a:latin typeface="Barlow" panose="00000500000000000000" pitchFamily="2" charset="0"/>
                <a:ea typeface="Barlow" pitchFamily="34" charset="-122"/>
                <a:cs typeface="Barlow" pitchFamily="34" charset="-120"/>
              </a:rPr>
              <a:t>poutcome</a:t>
            </a:r>
            <a:endParaRPr lang="en-US" sz="1550" dirty="0">
              <a:latin typeface="Barlow" panose="00000500000000000000" pitchFamily="2" charset="0"/>
            </a:endParaRPr>
          </a:p>
        </p:txBody>
      </p:sp>
      <p:sp>
        <p:nvSpPr>
          <p:cNvPr id="30" name="Text 28"/>
          <p:cNvSpPr/>
          <p:nvPr/>
        </p:nvSpPr>
        <p:spPr>
          <a:xfrm>
            <a:off x="5316736" y="6368058"/>
            <a:ext cx="3996928" cy="319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1550" dirty="0">
                <a:solidFill>
                  <a:srgbClr val="E0E4E6"/>
                </a:solidFill>
                <a:latin typeface="Barlow" panose="00000500000000000000" pitchFamily="2" charset="0"/>
                <a:ea typeface="Barlow" pitchFamily="34" charset="-122"/>
                <a:cs typeface="Barlow" pitchFamily="34" charset="-120"/>
              </a:rPr>
              <a:t>“success” en campañas anteriores</a:t>
            </a:r>
            <a:endParaRPr lang="en-US" sz="1550" dirty="0">
              <a:latin typeface="Barlow" panose="00000500000000000000" pitchFamily="2" charset="0"/>
            </a:endParaRPr>
          </a:p>
        </p:txBody>
      </p:sp>
      <p:sp>
        <p:nvSpPr>
          <p:cNvPr id="31" name="Text 29"/>
          <p:cNvSpPr/>
          <p:nvPr/>
        </p:nvSpPr>
        <p:spPr>
          <a:xfrm>
            <a:off x="9721096" y="6368058"/>
            <a:ext cx="4000738" cy="6396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1550" dirty="0">
                <a:solidFill>
                  <a:srgbClr val="E0E4E6"/>
                </a:solidFill>
                <a:latin typeface="Barlow" panose="00000500000000000000" pitchFamily="2" charset="0"/>
                <a:ea typeface="Barlow" pitchFamily="34" charset="-122"/>
                <a:cs typeface="Barlow" pitchFamily="34" charset="-120"/>
              </a:rPr>
              <a:t>Historial de respuestas positivas que aumenta la probabilidad actual</a:t>
            </a:r>
            <a:endParaRPr lang="en-US" sz="1550" dirty="0">
              <a:latin typeface="Barlow" panose="00000500000000000000" pitchFamily="2" charset="0"/>
            </a:endParaRPr>
          </a:p>
        </p:txBody>
      </p:sp>
      <p:sp>
        <p:nvSpPr>
          <p:cNvPr id="32" name="Text 30"/>
          <p:cNvSpPr/>
          <p:nvPr/>
        </p:nvSpPr>
        <p:spPr>
          <a:xfrm>
            <a:off x="699611" y="7367588"/>
            <a:ext cx="13231178" cy="319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1550" dirty="0">
                <a:solidFill>
                  <a:srgbClr val="E0E4E6"/>
                </a:solidFill>
                <a:latin typeface="Barlow" panose="00000500000000000000" pitchFamily="2" charset="0"/>
                <a:ea typeface="Barlow" pitchFamily="34" charset="-122"/>
                <a:cs typeface="Barlow" pitchFamily="34" charset="-120"/>
              </a:rPr>
              <a:t>El cliente ideal combina estabilidad económica, edad mediana, nivel educativo alto y afinidad previa con el banco.</a:t>
            </a:r>
            <a:endParaRPr lang="en-US" sz="1550" dirty="0">
              <a:latin typeface="Barlow" panose="00000500000000000000" pitchFamily="2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753</Words>
  <Application>Microsoft Office PowerPoint</Application>
  <PresentationFormat>Personalizado</PresentationFormat>
  <Paragraphs>102</Paragraphs>
  <Slides>10</Slides>
  <Notes>10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3" baseType="lpstr">
      <vt:lpstr>Barlow</vt:lpstr>
      <vt:lpstr>Arial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David Pitarch Porcar</cp:lastModifiedBy>
  <cp:revision>8</cp:revision>
  <dcterms:created xsi:type="dcterms:W3CDTF">2025-03-07T18:05:30Z</dcterms:created>
  <dcterms:modified xsi:type="dcterms:W3CDTF">2025-03-07T18:26:48Z</dcterms:modified>
</cp:coreProperties>
</file>